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72" r:id="rId3"/>
    <p:sldId id="273" r:id="rId4"/>
    <p:sldId id="259" r:id="rId5"/>
    <p:sldId id="260" r:id="rId6"/>
    <p:sldId id="257" r:id="rId7"/>
    <p:sldId id="258" r:id="rId8"/>
    <p:sldId id="278" r:id="rId9"/>
    <p:sldId id="274" r:id="rId10"/>
    <p:sldId id="263" r:id="rId11"/>
    <p:sldId id="264" r:id="rId12"/>
    <p:sldId id="265" r:id="rId13"/>
    <p:sldId id="266" r:id="rId14"/>
    <p:sldId id="267" r:id="rId15"/>
    <p:sldId id="268" r:id="rId16"/>
    <p:sldId id="261" r:id="rId17"/>
    <p:sldId id="269" r:id="rId18"/>
    <p:sldId id="262" r:id="rId19"/>
    <p:sldId id="270" r:id="rId20"/>
    <p:sldId id="271" r:id="rId21"/>
    <p:sldId id="275" r:id="rId22"/>
    <p:sldId id="276" r:id="rId23"/>
    <p:sldId id="277"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27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E71FD5-8B5E-844F-A2C3-4411BCB9E388}" type="datetimeFigureOut">
              <a:rPr lang="en-US" smtClean="0"/>
              <a:t>1/05/15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029E4B-3B44-B642-855B-F13E4DDCD957}" type="slidenum">
              <a:rPr lang="en-US" smtClean="0"/>
              <a:t>‹#›</a:t>
            </a:fld>
            <a:endParaRPr lang="en-US"/>
          </a:p>
        </p:txBody>
      </p:sp>
    </p:spTree>
    <p:extLst>
      <p:ext uri="{BB962C8B-B14F-4D97-AF65-F5344CB8AC3E}">
        <p14:creationId xmlns:p14="http://schemas.microsoft.com/office/powerpoint/2010/main" val="22372508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Ventilation – Negative breathing</a:t>
            </a:r>
            <a:r>
              <a:rPr lang="en-US" baseline="0" dirty="0" smtClean="0"/>
              <a:t> pressure in lungs</a:t>
            </a:r>
            <a:endParaRPr lang="en-US" dirty="0"/>
          </a:p>
        </p:txBody>
      </p:sp>
      <p:sp>
        <p:nvSpPr>
          <p:cNvPr id="4" name="Slide Number Placeholder 3"/>
          <p:cNvSpPr>
            <a:spLocks noGrp="1"/>
          </p:cNvSpPr>
          <p:nvPr>
            <p:ph type="sldNum" sz="quarter" idx="10"/>
          </p:nvPr>
        </p:nvSpPr>
        <p:spPr/>
        <p:txBody>
          <a:bodyPr/>
          <a:lstStyle/>
          <a:p>
            <a:fld id="{FA029E4B-3B44-B642-855B-F13E4DDCD957}" type="slidenum">
              <a:rPr lang="en-US" smtClean="0"/>
              <a:t>7</a:t>
            </a:fld>
            <a:endParaRPr lang="en-US"/>
          </a:p>
        </p:txBody>
      </p:sp>
    </p:spTree>
    <p:extLst>
      <p:ext uri="{BB962C8B-B14F-4D97-AF65-F5344CB8AC3E}">
        <p14:creationId xmlns:p14="http://schemas.microsoft.com/office/powerpoint/2010/main" val="653378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Density – 1000x greater than air.  Viscosity</a:t>
            </a:r>
            <a:r>
              <a:rPr lang="en-US" baseline="0" dirty="0" smtClean="0"/>
              <a:t> – 100x greater than air</a:t>
            </a:r>
          </a:p>
          <a:p>
            <a:r>
              <a:rPr lang="en-US" baseline="0" dirty="0" smtClean="0"/>
              <a:t>10% of resting energy expenditure is accounted for in breathing compared with mammals 1-2%</a:t>
            </a:r>
            <a:endParaRPr lang="en-US" dirty="0"/>
          </a:p>
        </p:txBody>
      </p:sp>
      <p:sp>
        <p:nvSpPr>
          <p:cNvPr id="4" name="Slide Number Placeholder 3"/>
          <p:cNvSpPr>
            <a:spLocks noGrp="1"/>
          </p:cNvSpPr>
          <p:nvPr>
            <p:ph type="sldNum" sz="quarter" idx="10"/>
          </p:nvPr>
        </p:nvSpPr>
        <p:spPr/>
        <p:txBody>
          <a:bodyPr/>
          <a:lstStyle/>
          <a:p>
            <a:fld id="{FA029E4B-3B44-B642-855B-F13E4DDCD957}" type="slidenum">
              <a:rPr lang="en-US" smtClean="0"/>
              <a:t>10</a:t>
            </a:fld>
            <a:endParaRPr lang="en-US"/>
          </a:p>
        </p:txBody>
      </p:sp>
    </p:spTree>
    <p:extLst>
      <p:ext uri="{BB962C8B-B14F-4D97-AF65-F5344CB8AC3E}">
        <p14:creationId xmlns:p14="http://schemas.microsoft.com/office/powerpoint/2010/main" val="1632301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41AEC38D-1AC7-5C4C-94EE-FEE4C2BEA928}" type="datetimeFigureOut">
              <a:rPr lang="en-US" smtClean="0"/>
              <a:t>1/05/15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8B194-4A7A-0C42-B483-32396C4D3948}" type="slidenum">
              <a:rPr lang="en-US" smtClean="0"/>
              <a:t>‹#›</a:t>
            </a:fld>
            <a:endParaRPr lang="en-US"/>
          </a:p>
        </p:txBody>
      </p:sp>
    </p:spTree>
    <p:extLst>
      <p:ext uri="{BB962C8B-B14F-4D97-AF65-F5344CB8AC3E}">
        <p14:creationId xmlns:p14="http://schemas.microsoft.com/office/powerpoint/2010/main" val="1226221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41AEC38D-1AC7-5C4C-94EE-FEE4C2BEA928}" type="datetimeFigureOut">
              <a:rPr lang="en-US" smtClean="0"/>
              <a:t>1/05/15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8B194-4A7A-0C42-B483-32396C4D3948}" type="slidenum">
              <a:rPr lang="en-US" smtClean="0"/>
              <a:t>‹#›</a:t>
            </a:fld>
            <a:endParaRPr lang="en-US"/>
          </a:p>
        </p:txBody>
      </p:sp>
    </p:spTree>
    <p:extLst>
      <p:ext uri="{BB962C8B-B14F-4D97-AF65-F5344CB8AC3E}">
        <p14:creationId xmlns:p14="http://schemas.microsoft.com/office/powerpoint/2010/main" val="2791339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41AEC38D-1AC7-5C4C-94EE-FEE4C2BEA928}" type="datetimeFigureOut">
              <a:rPr lang="en-US" smtClean="0"/>
              <a:t>1/05/15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8B194-4A7A-0C42-B483-32396C4D3948}" type="slidenum">
              <a:rPr lang="en-US" smtClean="0"/>
              <a:t>‹#›</a:t>
            </a:fld>
            <a:endParaRPr lang="en-US"/>
          </a:p>
        </p:txBody>
      </p:sp>
    </p:spTree>
    <p:extLst>
      <p:ext uri="{BB962C8B-B14F-4D97-AF65-F5344CB8AC3E}">
        <p14:creationId xmlns:p14="http://schemas.microsoft.com/office/powerpoint/2010/main" val="3130994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ppendix_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5029200"/>
            <a:ext cx="8686800" cy="1295400"/>
          </a:xfrm>
          <a:prstGeom prst="rect">
            <a:avLst/>
          </a:prstGeom>
        </p:spPr>
        <p:txBody>
          <a:bodyPr vert="horz" lIns="0" tIns="0" rIns="0" bIns="0"/>
          <a:lstStyle>
            <a:lvl1pPr marL="0" indent="0">
              <a:buFont typeface="Arial"/>
              <a:buNone/>
              <a:defRPr sz="1400" baseline="0">
                <a:solidFill>
                  <a:srgbClr val="000000"/>
                </a:solidFill>
              </a:defRPr>
            </a:lvl1pPr>
            <a:lvl2pPr marL="0" indent="0">
              <a:buNone/>
              <a:defRPr sz="1000"/>
            </a:lvl2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27655460"/>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41AEC38D-1AC7-5C4C-94EE-FEE4C2BEA928}" type="datetimeFigureOut">
              <a:rPr lang="en-US" smtClean="0"/>
              <a:t>1/05/15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8B194-4A7A-0C42-B483-32396C4D3948}" type="slidenum">
              <a:rPr lang="en-US" smtClean="0"/>
              <a:t>‹#›</a:t>
            </a:fld>
            <a:endParaRPr lang="en-US"/>
          </a:p>
        </p:txBody>
      </p:sp>
    </p:spTree>
    <p:extLst>
      <p:ext uri="{BB962C8B-B14F-4D97-AF65-F5344CB8AC3E}">
        <p14:creationId xmlns:p14="http://schemas.microsoft.com/office/powerpoint/2010/main" val="949674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41AEC38D-1AC7-5C4C-94EE-FEE4C2BEA928}" type="datetimeFigureOut">
              <a:rPr lang="en-US" smtClean="0"/>
              <a:t>1/05/15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8B194-4A7A-0C42-B483-32396C4D3948}" type="slidenum">
              <a:rPr lang="en-US" smtClean="0"/>
              <a:t>‹#›</a:t>
            </a:fld>
            <a:endParaRPr lang="en-US"/>
          </a:p>
        </p:txBody>
      </p:sp>
    </p:spTree>
    <p:extLst>
      <p:ext uri="{BB962C8B-B14F-4D97-AF65-F5344CB8AC3E}">
        <p14:creationId xmlns:p14="http://schemas.microsoft.com/office/powerpoint/2010/main" val="3541637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41AEC38D-1AC7-5C4C-94EE-FEE4C2BEA928}" type="datetimeFigureOut">
              <a:rPr lang="en-US" smtClean="0"/>
              <a:t>1/05/15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8B194-4A7A-0C42-B483-32396C4D3948}" type="slidenum">
              <a:rPr lang="en-US" smtClean="0"/>
              <a:t>‹#›</a:t>
            </a:fld>
            <a:endParaRPr lang="en-US"/>
          </a:p>
        </p:txBody>
      </p:sp>
    </p:spTree>
    <p:extLst>
      <p:ext uri="{BB962C8B-B14F-4D97-AF65-F5344CB8AC3E}">
        <p14:creationId xmlns:p14="http://schemas.microsoft.com/office/powerpoint/2010/main" val="1506726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41AEC38D-1AC7-5C4C-94EE-FEE4C2BEA928}" type="datetimeFigureOut">
              <a:rPr lang="en-US" smtClean="0"/>
              <a:t>1/05/15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F8B194-4A7A-0C42-B483-32396C4D3948}" type="slidenum">
              <a:rPr lang="en-US" smtClean="0"/>
              <a:t>‹#›</a:t>
            </a:fld>
            <a:endParaRPr lang="en-US"/>
          </a:p>
        </p:txBody>
      </p:sp>
    </p:spTree>
    <p:extLst>
      <p:ext uri="{BB962C8B-B14F-4D97-AF65-F5344CB8AC3E}">
        <p14:creationId xmlns:p14="http://schemas.microsoft.com/office/powerpoint/2010/main" val="1494154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41AEC38D-1AC7-5C4C-94EE-FEE4C2BEA928}" type="datetimeFigureOut">
              <a:rPr lang="en-US" smtClean="0"/>
              <a:t>1/05/15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F8B194-4A7A-0C42-B483-32396C4D3948}" type="slidenum">
              <a:rPr lang="en-US" smtClean="0"/>
              <a:t>‹#›</a:t>
            </a:fld>
            <a:endParaRPr lang="en-US"/>
          </a:p>
        </p:txBody>
      </p:sp>
    </p:spTree>
    <p:extLst>
      <p:ext uri="{BB962C8B-B14F-4D97-AF65-F5344CB8AC3E}">
        <p14:creationId xmlns:p14="http://schemas.microsoft.com/office/powerpoint/2010/main" val="1693138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AEC38D-1AC7-5C4C-94EE-FEE4C2BEA928}" type="datetimeFigureOut">
              <a:rPr lang="en-US" smtClean="0"/>
              <a:t>1/05/15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F8B194-4A7A-0C42-B483-32396C4D3948}" type="slidenum">
              <a:rPr lang="en-US" smtClean="0"/>
              <a:t>‹#›</a:t>
            </a:fld>
            <a:endParaRPr lang="en-US"/>
          </a:p>
        </p:txBody>
      </p:sp>
    </p:spTree>
    <p:extLst>
      <p:ext uri="{BB962C8B-B14F-4D97-AF65-F5344CB8AC3E}">
        <p14:creationId xmlns:p14="http://schemas.microsoft.com/office/powerpoint/2010/main" val="3231452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41AEC38D-1AC7-5C4C-94EE-FEE4C2BEA928}" type="datetimeFigureOut">
              <a:rPr lang="en-US" smtClean="0"/>
              <a:t>1/05/15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8B194-4A7A-0C42-B483-32396C4D3948}" type="slidenum">
              <a:rPr lang="en-US" smtClean="0"/>
              <a:t>‹#›</a:t>
            </a:fld>
            <a:endParaRPr lang="en-US"/>
          </a:p>
        </p:txBody>
      </p:sp>
    </p:spTree>
    <p:extLst>
      <p:ext uri="{BB962C8B-B14F-4D97-AF65-F5344CB8AC3E}">
        <p14:creationId xmlns:p14="http://schemas.microsoft.com/office/powerpoint/2010/main" val="887492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41AEC38D-1AC7-5C4C-94EE-FEE4C2BEA928}" type="datetimeFigureOut">
              <a:rPr lang="en-US" smtClean="0"/>
              <a:t>1/05/15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8B194-4A7A-0C42-B483-32396C4D3948}" type="slidenum">
              <a:rPr lang="en-US" smtClean="0"/>
              <a:t>‹#›</a:t>
            </a:fld>
            <a:endParaRPr lang="en-US"/>
          </a:p>
        </p:txBody>
      </p:sp>
    </p:spTree>
    <p:extLst>
      <p:ext uri="{BB962C8B-B14F-4D97-AF65-F5344CB8AC3E}">
        <p14:creationId xmlns:p14="http://schemas.microsoft.com/office/powerpoint/2010/main" val="20409514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EC38D-1AC7-5C4C-94EE-FEE4C2BEA928}" type="datetimeFigureOut">
              <a:rPr lang="en-US" smtClean="0"/>
              <a:t>1/05/15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8B194-4A7A-0C42-B483-32396C4D3948}" type="slidenum">
              <a:rPr lang="en-US" smtClean="0"/>
              <a:t>‹#›</a:t>
            </a:fld>
            <a:endParaRPr lang="en-US"/>
          </a:p>
        </p:txBody>
      </p:sp>
    </p:spTree>
    <p:extLst>
      <p:ext uri="{BB962C8B-B14F-4D97-AF65-F5344CB8AC3E}">
        <p14:creationId xmlns:p14="http://schemas.microsoft.com/office/powerpoint/2010/main" val="3016725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hyperlink" Target="http://cnx.org/content/m44792/latest/Figure_39_01_07.jpg" TargetMode="External"/><Relationship Id="rId5" Type="http://schemas.openxmlformats.org/officeDocument/2006/relationships/hyperlink" Target="https://www.boundless.com/image/fig-ch39_01_07" TargetMode="External"/><Relationship Id="rId6" Type="http://schemas.openxmlformats.org/officeDocument/2006/relationships/image" Target="../media/image2.jpg"/><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hyperlink" Target="http://cnx.org/content/m44792/latest/Figure_39_01_10.jpg" TargetMode="External"/><Relationship Id="rId5" Type="http://schemas.openxmlformats.org/officeDocument/2006/relationships/hyperlink" Target="https://www.boundless.com/image/fig-ch39_01_10" TargetMode="External"/><Relationship Id="rId6" Type="http://schemas.openxmlformats.org/officeDocument/2006/relationships/image" Target="../media/image3.jpg"/><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hyperlink" Target="http://cnx.org/content/m44792/latest/Figure_39_01_09.jpg" TargetMode="External"/><Relationship Id="rId5" Type="http://schemas.openxmlformats.org/officeDocument/2006/relationships/hyperlink" Target="https://www.boundless.com/image/fig-ch39_01_09" TargetMode="External"/><Relationship Id="rId6" Type="http://schemas.openxmlformats.org/officeDocument/2006/relationships/image" Target="../media/image4.jpg"/><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creativecommons.org/licenses/by/3.0/" TargetMode="External"/><Relationship Id="rId5" Type="http://schemas.openxmlformats.org/officeDocument/2006/relationships/hyperlink" Target="http://cnx.org/content/m44792/latest/Figure_39_01_08.jpg" TargetMode="External"/><Relationship Id="rId6" Type="http://schemas.openxmlformats.org/officeDocument/2006/relationships/hyperlink" Target="https://www.boundless.com/image/fig-ch39_01_08" TargetMode="External"/><Relationship Id="rId7" Type="http://schemas.openxmlformats.org/officeDocument/2006/relationships/image" Target="../media/image5.jp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Mammals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51168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Disadvantages of Water for Gas Exchange</a:t>
            </a:r>
            <a:endParaRPr lang="en-US" dirty="0"/>
          </a:p>
        </p:txBody>
      </p:sp>
      <p:sp>
        <p:nvSpPr>
          <p:cNvPr id="6" name="Content Placeholder 5"/>
          <p:cNvSpPr>
            <a:spLocks noGrp="1"/>
          </p:cNvSpPr>
          <p:nvPr>
            <p:ph idx="1"/>
          </p:nvPr>
        </p:nvSpPr>
        <p:spPr>
          <a:xfrm>
            <a:off x="457200" y="2651125"/>
            <a:ext cx="8229600" cy="2524125"/>
          </a:xfrm>
        </p:spPr>
        <p:txBody>
          <a:bodyPr/>
          <a:lstStyle/>
          <a:p>
            <a:r>
              <a:rPr lang="en-US" dirty="0" smtClean="0"/>
              <a:t>Much less oxygen compared to air</a:t>
            </a:r>
          </a:p>
          <a:p>
            <a:r>
              <a:rPr lang="en-US" dirty="0" smtClean="0"/>
              <a:t>Much more energy needed to propel water because of its greater density and viscosity.</a:t>
            </a:r>
            <a:endParaRPr lang="en-US" dirty="0"/>
          </a:p>
        </p:txBody>
      </p:sp>
    </p:spTree>
    <p:extLst>
      <p:ext uri="{BB962C8B-B14F-4D97-AF65-F5344CB8AC3E}">
        <p14:creationId xmlns:p14="http://schemas.microsoft.com/office/powerpoint/2010/main" val="459857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adaptations do fish have to counteract these disadvantages?</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Water flow over the gills is unidirectional and almost continuous, so there is no dead space as there is in a lung. </a:t>
            </a:r>
          </a:p>
          <a:p>
            <a:pPr marL="514350" indent="-514350">
              <a:buAutoNum type="arabicPeriod"/>
            </a:pPr>
            <a:r>
              <a:rPr lang="en-US" dirty="0" smtClean="0"/>
              <a:t>The blood flows in the opposite direction to that of the water, enabling most of the oxygen to be extracted from the water. </a:t>
            </a:r>
            <a:endParaRPr lang="en-US" dirty="0"/>
          </a:p>
        </p:txBody>
      </p:sp>
    </p:spTree>
    <p:extLst>
      <p:ext uri="{BB962C8B-B14F-4D97-AF65-F5344CB8AC3E}">
        <p14:creationId xmlns:p14="http://schemas.microsoft.com/office/powerpoint/2010/main" val="2704735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en-US">
                <a:latin typeface="Times New Roman" charset="0"/>
                <a:cs typeface="+mj-cs"/>
              </a:rPr>
              <a:t>Gills</a:t>
            </a:r>
          </a:p>
        </p:txBody>
      </p:sp>
      <p:sp>
        <p:nvSpPr>
          <p:cNvPr id="19459" name="Rectangle 3"/>
          <p:cNvSpPr>
            <a:spLocks noGrp="1" noChangeArrowheads="1"/>
          </p:cNvSpPr>
          <p:nvPr>
            <p:ph type="body" idx="1"/>
          </p:nvPr>
        </p:nvSpPr>
        <p:spPr/>
        <p:txBody>
          <a:bodyPr/>
          <a:lstStyle/>
          <a:p>
            <a:pPr>
              <a:defRPr/>
            </a:pPr>
            <a:r>
              <a:rPr lang="en-US">
                <a:latin typeface="Times New Roman" charset="0"/>
                <a:cs typeface="+mn-cs"/>
              </a:rPr>
              <a:t>most aquatic organisms</a:t>
            </a:r>
          </a:p>
          <a:p>
            <a:pPr>
              <a:defRPr/>
            </a:pPr>
            <a:r>
              <a:rPr lang="en-US">
                <a:latin typeface="Times New Roman" charset="0"/>
                <a:cs typeface="+mn-cs"/>
              </a:rPr>
              <a:t>outfoldings of the body surface specialized for gas exchange</a:t>
            </a:r>
          </a:p>
          <a:p>
            <a:pPr>
              <a:defRPr/>
            </a:pPr>
            <a:r>
              <a:rPr lang="en-US">
                <a:latin typeface="Times New Roman" charset="0"/>
                <a:cs typeface="+mn-cs"/>
              </a:rPr>
              <a:t>Water is the respiratory medium</a:t>
            </a:r>
          </a:p>
        </p:txBody>
      </p:sp>
    </p:spTree>
    <p:extLst>
      <p:ext uri="{BB962C8B-B14F-4D97-AF65-F5344CB8AC3E}">
        <p14:creationId xmlns:p14="http://schemas.microsoft.com/office/powerpoint/2010/main" val="16137489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defRPr/>
            </a:pPr>
            <a:r>
              <a:rPr lang="en-US">
                <a:latin typeface="Times New Roman" charset="0"/>
                <a:cs typeface="+mj-cs"/>
              </a:rPr>
              <a:t>Water as Respiratory Medium</a:t>
            </a:r>
          </a:p>
        </p:txBody>
      </p:sp>
      <p:sp>
        <p:nvSpPr>
          <p:cNvPr id="20483" name="Rectangle 3"/>
          <p:cNvSpPr>
            <a:spLocks noGrp="1" noChangeArrowheads="1"/>
          </p:cNvSpPr>
          <p:nvPr>
            <p:ph type="body" idx="1"/>
          </p:nvPr>
        </p:nvSpPr>
        <p:spPr/>
        <p:txBody>
          <a:bodyPr/>
          <a:lstStyle/>
          <a:p>
            <a:pPr>
              <a:defRPr/>
            </a:pPr>
            <a:r>
              <a:rPr lang="en-US">
                <a:latin typeface="Times New Roman" charset="0"/>
                <a:cs typeface="+mn-cs"/>
              </a:rPr>
              <a:t>Respiratory surface always moist</a:t>
            </a:r>
          </a:p>
          <a:p>
            <a:pPr>
              <a:defRPr/>
            </a:pPr>
            <a:r>
              <a:rPr lang="en-US">
                <a:latin typeface="Times New Roman" charset="0"/>
                <a:cs typeface="+mn-cs"/>
              </a:rPr>
              <a:t>Oxygen content of water is much less than that of air</a:t>
            </a:r>
          </a:p>
          <a:p>
            <a:pPr>
              <a:defRPr/>
            </a:pPr>
            <a:r>
              <a:rPr lang="en-US">
                <a:latin typeface="Times New Roman" charset="0"/>
                <a:cs typeface="+mn-cs"/>
              </a:rPr>
              <a:t>denser medium so harder to ventilate</a:t>
            </a:r>
          </a:p>
        </p:txBody>
      </p:sp>
    </p:spTree>
    <p:extLst>
      <p:ext uri="{BB962C8B-B14F-4D97-AF65-F5344CB8AC3E}">
        <p14:creationId xmlns:p14="http://schemas.microsoft.com/office/powerpoint/2010/main" val="16778252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a:latin typeface="Times New Roman" charset="0"/>
                <a:cs typeface="+mj-cs"/>
              </a:rPr>
              <a:t>Ventilation</a:t>
            </a:r>
          </a:p>
        </p:txBody>
      </p:sp>
      <p:sp>
        <p:nvSpPr>
          <p:cNvPr id="19459" name="Rectangle 3"/>
          <p:cNvSpPr>
            <a:spLocks noGrp="1" noChangeArrowheads="1"/>
          </p:cNvSpPr>
          <p:nvPr>
            <p:ph type="body" idx="1"/>
          </p:nvPr>
        </p:nvSpPr>
        <p:spPr/>
        <p:txBody>
          <a:bodyPr/>
          <a:lstStyle/>
          <a:p>
            <a:pPr>
              <a:defRPr/>
            </a:pPr>
            <a:r>
              <a:rPr lang="en-US">
                <a:latin typeface="Times New Roman" charset="0"/>
                <a:cs typeface="+mn-cs"/>
              </a:rPr>
              <a:t>Any method that increases the flow of the respiratory medium across the respiratory surface</a:t>
            </a:r>
          </a:p>
          <a:p>
            <a:pPr>
              <a:defRPr/>
            </a:pPr>
            <a:r>
              <a:rPr lang="en-US">
                <a:latin typeface="Times New Roman" charset="0"/>
                <a:cs typeface="+mn-cs"/>
              </a:rPr>
              <a:t>This maximizes  p in Fick’s Law</a:t>
            </a:r>
          </a:p>
          <a:p>
            <a:pPr lvl="1">
              <a:defRPr/>
            </a:pPr>
            <a:r>
              <a:rPr lang="en-US">
                <a:latin typeface="Times New Roman" charset="0"/>
              </a:rPr>
              <a:t>By constantly have new air or new water with more oxygen</a:t>
            </a:r>
          </a:p>
          <a:p>
            <a:pPr>
              <a:buFontTx/>
              <a:buNone/>
              <a:defRPr/>
            </a:pPr>
            <a:endParaRPr lang="en-US">
              <a:latin typeface="Times New Roman" charset="0"/>
              <a:cs typeface="+mn-cs"/>
            </a:endParaRPr>
          </a:p>
        </p:txBody>
      </p:sp>
      <p:sp>
        <p:nvSpPr>
          <p:cNvPr id="30723" name="Isosceles Triangle 1"/>
          <p:cNvSpPr>
            <a:spLocks noChangeArrowheads="1"/>
          </p:cNvSpPr>
          <p:nvPr/>
        </p:nvSpPr>
        <p:spPr bwMode="auto">
          <a:xfrm>
            <a:off x="3733800" y="3733800"/>
            <a:ext cx="152400" cy="228600"/>
          </a:xfrm>
          <a:prstGeom prst="triangle">
            <a:avLst>
              <a:gd name="adj"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46389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en-US">
                <a:latin typeface="Times New Roman" charset="0"/>
                <a:cs typeface="+mj-cs"/>
              </a:rPr>
              <a:t>Ventilation</a:t>
            </a:r>
          </a:p>
        </p:txBody>
      </p:sp>
      <p:sp>
        <p:nvSpPr>
          <p:cNvPr id="20483" name="Rectangle 3"/>
          <p:cNvSpPr>
            <a:spLocks noGrp="1" noChangeArrowheads="1"/>
          </p:cNvSpPr>
          <p:nvPr>
            <p:ph type="body" idx="1"/>
          </p:nvPr>
        </p:nvSpPr>
        <p:spPr/>
        <p:txBody>
          <a:bodyPr/>
          <a:lstStyle/>
          <a:p>
            <a:pPr>
              <a:defRPr/>
            </a:pPr>
            <a:r>
              <a:rPr lang="en-US">
                <a:latin typeface="Times New Roman" charset="0"/>
                <a:cs typeface="+mn-cs"/>
              </a:rPr>
              <a:t>requires a lot of energy to ventilate gills b/c water is denser than air</a:t>
            </a:r>
          </a:p>
          <a:p>
            <a:pPr>
              <a:defRPr/>
            </a:pPr>
            <a:r>
              <a:rPr lang="en-US">
                <a:latin typeface="Times New Roman" charset="0"/>
                <a:cs typeface="+mn-cs"/>
              </a:rPr>
              <a:t>pumping operculum, ram ventilation</a:t>
            </a:r>
          </a:p>
        </p:txBody>
      </p:sp>
    </p:spTree>
    <p:extLst>
      <p:ext uri="{BB962C8B-B14F-4D97-AF65-F5344CB8AC3E}">
        <p14:creationId xmlns:p14="http://schemas.microsoft.com/office/powerpoint/2010/main" val="625695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noFill/>
        </p:spPr>
        <p:txBody>
          <a:bodyPr lIns="90488" tIns="44450" rIns="90488" bIns="44450"/>
          <a:lstStyle/>
          <a:p>
            <a:pPr eaLnBrk="1" hangingPunct="1"/>
            <a:r>
              <a:rPr lang="en-US" sz="4000">
                <a:latin typeface="Times New Roman" charset="0"/>
                <a:cs typeface="Times New Roman" charset="0"/>
              </a:rPr>
              <a:t>Gas Exchange Systems</a:t>
            </a:r>
          </a:p>
        </p:txBody>
      </p:sp>
      <p:sp>
        <p:nvSpPr>
          <p:cNvPr id="2457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a:latin typeface="Baskerville Old Face" charset="0"/>
              </a:rPr>
              <a:t>30 Oct. 2013</a:t>
            </a:r>
          </a:p>
        </p:txBody>
      </p:sp>
      <p:sp>
        <p:nvSpPr>
          <p:cNvPr id="2457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a:latin typeface="Baskerville Old Face" charset="0"/>
              </a:rPr>
              <a:t>Gas-Exchange.ppt</a:t>
            </a:r>
          </a:p>
        </p:txBody>
      </p:sp>
      <p:sp>
        <p:nvSpPr>
          <p:cNvPr id="2458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5BD5FB6-8956-4942-9B65-25A443D4FAE0}" type="slidenum">
              <a:rPr lang="en-US" sz="1400">
                <a:latin typeface="Baskerville Old Face" charset="0"/>
              </a:rPr>
              <a:pPr eaLnBrk="1" hangingPunct="1"/>
              <a:t>16</a:t>
            </a:fld>
            <a:endParaRPr lang="en-US" sz="1400">
              <a:latin typeface="Baskerville Old Face" charset="0"/>
            </a:endParaRPr>
          </a:p>
        </p:txBody>
      </p:sp>
      <p:sp>
        <p:nvSpPr>
          <p:cNvPr id="24581" name="Content Placeholder 8"/>
          <p:cNvSpPr>
            <a:spLocks noGrp="1"/>
          </p:cNvSpPr>
          <p:nvPr>
            <p:ph sz="half" idx="1"/>
          </p:nvPr>
        </p:nvSpPr>
        <p:spPr>
          <a:xfrm>
            <a:off x="914400" y="1295400"/>
            <a:ext cx="7315200" cy="1371600"/>
          </a:xfrm>
        </p:spPr>
        <p:txBody>
          <a:bodyPr>
            <a:normAutofit lnSpcReduction="10000"/>
          </a:bodyPr>
          <a:lstStyle/>
          <a:p>
            <a:pPr eaLnBrk="1" hangingPunct="1"/>
            <a:r>
              <a:rPr lang="en-US">
                <a:latin typeface="Times New Roman" charset="0"/>
                <a:cs typeface="Times New Roman" charset="0"/>
              </a:rPr>
              <a:t>Fish gill</a:t>
            </a:r>
          </a:p>
          <a:p>
            <a:pPr lvl="1" eaLnBrk="1" hangingPunct="1">
              <a:buFont typeface="Arial" charset="0"/>
              <a:buChar char="•"/>
            </a:pPr>
            <a:r>
              <a:rPr lang="en-US">
                <a:latin typeface="Times New Roman" charset="0"/>
                <a:cs typeface="Times New Roman" charset="0"/>
              </a:rPr>
              <a:t>Filaments with large area</a:t>
            </a:r>
          </a:p>
          <a:p>
            <a:pPr lvl="1" eaLnBrk="1" hangingPunct="1">
              <a:buFont typeface="Arial" charset="0"/>
              <a:buChar char="•"/>
            </a:pPr>
            <a:r>
              <a:rPr lang="en-US">
                <a:latin typeface="Times New Roman" charset="0"/>
                <a:cs typeface="Times New Roman" charset="0"/>
              </a:rPr>
              <a:t>Countercurrent flow maintains </a:t>
            </a:r>
            <a:r>
              <a:rPr lang="el-GR">
                <a:latin typeface="Times New Roman" charset="0"/>
                <a:cs typeface="Times New Roman" charset="0"/>
              </a:rPr>
              <a:t>Δ</a:t>
            </a:r>
            <a:r>
              <a:rPr lang="en-US">
                <a:latin typeface="Times New Roman" charset="0"/>
                <a:cs typeface="Times New Roman" charset="0"/>
              </a:rPr>
              <a:t>P</a:t>
            </a:r>
          </a:p>
        </p:txBody>
      </p:sp>
      <p:pic>
        <p:nvPicPr>
          <p:cNvPr id="24582" name="Picture 2" descr="E:\Chapter_42\B_Jpeg_Images\42_Labeled_Images\42_22FishGills-L.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447800" y="2690813"/>
            <a:ext cx="6324600" cy="3719512"/>
          </a:xfrm>
          <a:noFill/>
        </p:spPr>
      </p:pic>
    </p:spTree>
    <p:extLst>
      <p:ext uri="{BB962C8B-B14F-4D97-AF65-F5344CB8AC3E}">
        <p14:creationId xmlns:p14="http://schemas.microsoft.com/office/powerpoint/2010/main" val="3765618497"/>
      </p:ext>
    </p:extLst>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2"/>
          <p:cNvGrpSpPr>
            <a:grpSpLocks/>
          </p:cNvGrpSpPr>
          <p:nvPr/>
        </p:nvGrpSpPr>
        <p:grpSpPr bwMode="auto">
          <a:xfrm>
            <a:off x="0" y="1752600"/>
            <a:ext cx="8915400" cy="3922713"/>
            <a:chOff x="48" y="912"/>
            <a:chExt cx="5616" cy="2471"/>
          </a:xfrm>
        </p:grpSpPr>
        <p:pic>
          <p:nvPicPr>
            <p:cNvPr id="32771" name="Picture 3" descr="49_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 y="1120"/>
              <a:ext cx="5616" cy="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4"/>
            <p:cNvSpPr>
              <a:spLocks noChangeArrowheads="1"/>
            </p:cNvSpPr>
            <p:nvPr/>
          </p:nvSpPr>
          <p:spPr bwMode="auto">
            <a:xfrm>
              <a:off x="950" y="1485"/>
              <a:ext cx="8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Arial" charset="0"/>
                  <a:ea typeface="MS PGothic" charset="0"/>
                  <a:cs typeface="MS PGothic" charset="0"/>
                </a:rPr>
                <a:t>Buccal cavity</a:t>
              </a:r>
              <a:endParaRPr lang="en-US" sz="1600" b="1">
                <a:latin typeface="Arial" charset="0"/>
                <a:ea typeface="MS PGothic" charset="0"/>
                <a:cs typeface="MS PGothic" charset="0"/>
              </a:endParaRPr>
            </a:p>
          </p:txBody>
        </p:sp>
        <p:sp>
          <p:nvSpPr>
            <p:cNvPr id="32773" name="Rectangle 5"/>
            <p:cNvSpPr>
              <a:spLocks noChangeArrowheads="1"/>
            </p:cNvSpPr>
            <p:nvPr/>
          </p:nvSpPr>
          <p:spPr bwMode="auto">
            <a:xfrm>
              <a:off x="1844" y="1485"/>
              <a:ext cx="67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Arial" charset="0"/>
                  <a:ea typeface="MS PGothic" charset="0"/>
                  <a:cs typeface="MS PGothic" charset="0"/>
                </a:rPr>
                <a:t>Operculum</a:t>
              </a:r>
              <a:endParaRPr lang="en-US" sz="1600" b="1">
                <a:latin typeface="Arial" charset="0"/>
                <a:ea typeface="MS PGothic" charset="0"/>
                <a:cs typeface="MS PGothic" charset="0"/>
              </a:endParaRPr>
            </a:p>
          </p:txBody>
        </p:sp>
        <p:sp>
          <p:nvSpPr>
            <p:cNvPr id="32774" name="Rectangle 6"/>
            <p:cNvSpPr>
              <a:spLocks noChangeArrowheads="1"/>
            </p:cNvSpPr>
            <p:nvPr/>
          </p:nvSpPr>
          <p:spPr bwMode="auto">
            <a:xfrm>
              <a:off x="1425" y="2966"/>
              <a:ext cx="27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Arial" charset="0"/>
                  <a:ea typeface="MS PGothic" charset="0"/>
                  <a:cs typeface="MS PGothic" charset="0"/>
                </a:rPr>
                <a:t>Gills</a:t>
              </a:r>
              <a:endParaRPr lang="en-US" sz="1600" b="1">
                <a:latin typeface="Arial" charset="0"/>
                <a:ea typeface="MS PGothic" charset="0"/>
                <a:cs typeface="MS PGothic" charset="0"/>
              </a:endParaRPr>
            </a:p>
          </p:txBody>
        </p:sp>
        <p:sp>
          <p:nvSpPr>
            <p:cNvPr id="32775" name="Rectangle 7"/>
            <p:cNvSpPr>
              <a:spLocks noChangeArrowheads="1"/>
            </p:cNvSpPr>
            <p:nvPr/>
          </p:nvSpPr>
          <p:spPr bwMode="auto">
            <a:xfrm>
              <a:off x="1893" y="2962"/>
              <a:ext cx="605"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600" b="1">
                  <a:solidFill>
                    <a:srgbClr val="000000"/>
                  </a:solidFill>
                  <a:latin typeface="Arial" charset="0"/>
                  <a:ea typeface="MS PGothic" charset="0"/>
                  <a:cs typeface="MS PGothic" charset="0"/>
                </a:rPr>
                <a:t>Opercular</a:t>
              </a:r>
            </a:p>
            <a:p>
              <a:pPr algn="ctr"/>
              <a:r>
                <a:rPr lang="en-US" sz="1600" b="1">
                  <a:solidFill>
                    <a:srgbClr val="000000"/>
                  </a:solidFill>
                  <a:latin typeface="Arial" charset="0"/>
                  <a:ea typeface="MS PGothic" charset="0"/>
                  <a:cs typeface="MS PGothic" charset="0"/>
                </a:rPr>
                <a:t>cavity</a:t>
              </a:r>
              <a:endParaRPr lang="en-US" sz="1600" b="1">
                <a:latin typeface="Arial" charset="0"/>
                <a:ea typeface="MS PGothic" charset="0"/>
                <a:cs typeface="MS PGothic" charset="0"/>
              </a:endParaRPr>
            </a:p>
          </p:txBody>
        </p:sp>
        <p:sp>
          <p:nvSpPr>
            <p:cNvPr id="32776" name="Rectangle 8"/>
            <p:cNvSpPr>
              <a:spLocks noChangeArrowheads="1"/>
            </p:cNvSpPr>
            <p:nvPr/>
          </p:nvSpPr>
          <p:spPr bwMode="auto">
            <a:xfrm>
              <a:off x="3269" y="1490"/>
              <a:ext cx="61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Arial" charset="0"/>
                  <a:ea typeface="MS PGothic" charset="0"/>
                  <a:cs typeface="MS PGothic" charset="0"/>
                </a:rPr>
                <a:t>Oral valve</a:t>
              </a:r>
              <a:endParaRPr lang="en-US" sz="1600" b="1">
                <a:latin typeface="Arial" charset="0"/>
                <a:ea typeface="MS PGothic" charset="0"/>
                <a:cs typeface="MS PGothic" charset="0"/>
              </a:endParaRPr>
            </a:p>
          </p:txBody>
        </p:sp>
        <p:sp>
          <p:nvSpPr>
            <p:cNvPr id="32777" name="Rectangle 9"/>
            <p:cNvSpPr>
              <a:spLocks noChangeArrowheads="1"/>
            </p:cNvSpPr>
            <p:nvPr/>
          </p:nvSpPr>
          <p:spPr bwMode="auto">
            <a:xfrm>
              <a:off x="240" y="2967"/>
              <a:ext cx="91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600" b="1">
                  <a:solidFill>
                    <a:srgbClr val="000000"/>
                  </a:solidFill>
                  <a:latin typeface="Arial" charset="0"/>
                  <a:ea typeface="MS PGothic" charset="0"/>
                  <a:cs typeface="MS PGothic" charset="0"/>
                </a:rPr>
                <a:t>Mouth opened,</a:t>
              </a:r>
            </a:p>
            <a:p>
              <a:pPr algn="ctr"/>
              <a:r>
                <a:rPr lang="en-US" sz="1600" b="1">
                  <a:solidFill>
                    <a:srgbClr val="000000"/>
                  </a:solidFill>
                  <a:latin typeface="Arial" charset="0"/>
                  <a:ea typeface="MS PGothic" charset="0"/>
                  <a:cs typeface="MS PGothic" charset="0"/>
                </a:rPr>
                <a:t>jaw lowered</a:t>
              </a:r>
              <a:endParaRPr lang="en-US" sz="1600" b="1">
                <a:latin typeface="Arial" charset="0"/>
                <a:ea typeface="MS PGothic" charset="0"/>
                <a:cs typeface="MS PGothic" charset="0"/>
              </a:endParaRPr>
            </a:p>
          </p:txBody>
        </p:sp>
        <p:sp>
          <p:nvSpPr>
            <p:cNvPr id="32778" name="Rectangle 10"/>
            <p:cNvSpPr>
              <a:spLocks noChangeArrowheads="1"/>
            </p:cNvSpPr>
            <p:nvPr/>
          </p:nvSpPr>
          <p:spPr bwMode="auto">
            <a:xfrm>
              <a:off x="336" y="2224"/>
              <a:ext cx="3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Arial" charset="0"/>
                  <a:ea typeface="MS PGothic" charset="0"/>
                  <a:cs typeface="MS PGothic" charset="0"/>
                </a:rPr>
                <a:t>Water</a:t>
              </a:r>
              <a:endParaRPr lang="en-US" sz="1600" b="1">
                <a:latin typeface="Arial" charset="0"/>
                <a:ea typeface="MS PGothic" charset="0"/>
                <a:cs typeface="MS PGothic" charset="0"/>
              </a:endParaRPr>
            </a:p>
          </p:txBody>
        </p:sp>
        <p:sp>
          <p:nvSpPr>
            <p:cNvPr id="32779" name="Rectangle 11"/>
            <p:cNvSpPr>
              <a:spLocks noChangeArrowheads="1"/>
            </p:cNvSpPr>
            <p:nvPr/>
          </p:nvSpPr>
          <p:spPr bwMode="auto">
            <a:xfrm>
              <a:off x="2984" y="2957"/>
              <a:ext cx="1145"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600" b="1">
                  <a:solidFill>
                    <a:srgbClr val="000000"/>
                  </a:solidFill>
                  <a:latin typeface="Arial" charset="0"/>
                  <a:ea typeface="MS PGothic" charset="0"/>
                  <a:cs typeface="MS PGothic" charset="0"/>
                </a:rPr>
                <a:t>Mouth closed,</a:t>
              </a:r>
            </a:p>
            <a:p>
              <a:pPr algn="ctr"/>
              <a:r>
                <a:rPr lang="en-US" sz="1600" b="1">
                  <a:solidFill>
                    <a:srgbClr val="000000"/>
                  </a:solidFill>
                  <a:latin typeface="Arial" charset="0"/>
                  <a:ea typeface="MS PGothic" charset="0"/>
                  <a:cs typeface="MS PGothic" charset="0"/>
                </a:rPr>
                <a:t>operculum opened</a:t>
              </a:r>
              <a:endParaRPr lang="en-US" sz="1600" b="1">
                <a:latin typeface="Arial" charset="0"/>
                <a:ea typeface="MS PGothic" charset="0"/>
                <a:cs typeface="MS PGothic" charset="0"/>
              </a:endParaRPr>
            </a:p>
          </p:txBody>
        </p:sp>
        <p:sp>
          <p:nvSpPr>
            <p:cNvPr id="32780" name="Line 12"/>
            <p:cNvSpPr>
              <a:spLocks noChangeShapeType="1"/>
            </p:cNvSpPr>
            <p:nvPr/>
          </p:nvSpPr>
          <p:spPr bwMode="auto">
            <a:xfrm>
              <a:off x="1360" y="1643"/>
              <a:ext cx="1" cy="5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1" name="Line 13"/>
            <p:cNvSpPr>
              <a:spLocks noChangeShapeType="1"/>
            </p:cNvSpPr>
            <p:nvPr/>
          </p:nvSpPr>
          <p:spPr bwMode="auto">
            <a:xfrm>
              <a:off x="2086" y="1640"/>
              <a:ext cx="1" cy="21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2" name="Line 14"/>
            <p:cNvSpPr>
              <a:spLocks noChangeShapeType="1"/>
            </p:cNvSpPr>
            <p:nvPr/>
          </p:nvSpPr>
          <p:spPr bwMode="auto">
            <a:xfrm flipV="1">
              <a:off x="3575" y="1643"/>
              <a:ext cx="1" cy="59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3" name="Line 15"/>
            <p:cNvSpPr>
              <a:spLocks noChangeShapeType="1"/>
            </p:cNvSpPr>
            <p:nvPr/>
          </p:nvSpPr>
          <p:spPr bwMode="auto">
            <a:xfrm flipV="1">
              <a:off x="1946" y="2690"/>
              <a:ext cx="1" cy="27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4" name="Line 16"/>
            <p:cNvSpPr>
              <a:spLocks noChangeShapeType="1"/>
            </p:cNvSpPr>
            <p:nvPr/>
          </p:nvSpPr>
          <p:spPr bwMode="auto">
            <a:xfrm flipV="1">
              <a:off x="3552" y="2347"/>
              <a:ext cx="1" cy="6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5" name="Text Box 17"/>
            <p:cNvSpPr txBox="1">
              <a:spLocks noChangeArrowheads="1"/>
            </p:cNvSpPr>
            <p:nvPr/>
          </p:nvSpPr>
          <p:spPr bwMode="auto">
            <a:xfrm>
              <a:off x="1536" y="912"/>
              <a:ext cx="2640" cy="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63500" tIns="63500" rIns="63500" bIns="63500">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700" b="1">
                  <a:latin typeface="Arial" charset="0"/>
                  <a:ea typeface="MS PGothic" charset="0"/>
                  <a:cs typeface="MS PGothic" charset="0"/>
                </a:rPr>
                <a:t>Copyright © The McGraw-Hill Companies, Inc. Permission required for reproduction or display.</a:t>
              </a:r>
            </a:p>
          </p:txBody>
        </p:sp>
        <p:grpSp>
          <p:nvGrpSpPr>
            <p:cNvPr id="32786" name="Group 18"/>
            <p:cNvGrpSpPr>
              <a:grpSpLocks/>
            </p:cNvGrpSpPr>
            <p:nvPr/>
          </p:nvGrpSpPr>
          <p:grpSpPr bwMode="auto">
            <a:xfrm>
              <a:off x="696" y="2356"/>
              <a:ext cx="371" cy="613"/>
              <a:chOff x="696" y="2356"/>
              <a:chExt cx="371" cy="613"/>
            </a:xfrm>
          </p:grpSpPr>
          <p:sp>
            <p:nvSpPr>
              <p:cNvPr id="32790" name="Line 19"/>
              <p:cNvSpPr>
                <a:spLocks noChangeShapeType="1"/>
              </p:cNvSpPr>
              <p:nvPr/>
            </p:nvSpPr>
            <p:spPr bwMode="auto">
              <a:xfrm flipV="1">
                <a:off x="696" y="2356"/>
                <a:ext cx="371" cy="4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1" name="Line 20"/>
              <p:cNvSpPr>
                <a:spLocks noChangeShapeType="1"/>
              </p:cNvSpPr>
              <p:nvPr/>
            </p:nvSpPr>
            <p:spPr bwMode="auto">
              <a:xfrm flipV="1">
                <a:off x="696" y="2785"/>
                <a:ext cx="1" cy="18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2787" name="Group 21"/>
            <p:cNvGrpSpPr>
              <a:grpSpLocks/>
            </p:cNvGrpSpPr>
            <p:nvPr/>
          </p:nvGrpSpPr>
          <p:grpSpPr bwMode="auto">
            <a:xfrm>
              <a:off x="1569" y="2614"/>
              <a:ext cx="131" cy="340"/>
              <a:chOff x="1569" y="2614"/>
              <a:chExt cx="131" cy="340"/>
            </a:xfrm>
          </p:grpSpPr>
          <p:sp>
            <p:nvSpPr>
              <p:cNvPr id="32788" name="Line 22"/>
              <p:cNvSpPr>
                <a:spLocks noChangeShapeType="1"/>
              </p:cNvSpPr>
              <p:nvPr/>
            </p:nvSpPr>
            <p:spPr bwMode="auto">
              <a:xfrm flipV="1">
                <a:off x="1569" y="2614"/>
                <a:ext cx="1" cy="34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9" name="Line 23"/>
              <p:cNvSpPr>
                <a:spLocks noChangeShapeType="1"/>
              </p:cNvSpPr>
              <p:nvPr/>
            </p:nvSpPr>
            <p:spPr bwMode="auto">
              <a:xfrm flipV="1">
                <a:off x="1569" y="2629"/>
                <a:ext cx="131" cy="19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1507" name="Rectangle 24"/>
          <p:cNvSpPr>
            <a:spLocks noChangeArrowheads="1"/>
          </p:cNvSpPr>
          <p:nvPr/>
        </p:nvSpPr>
        <p:spPr bwMode="auto">
          <a:xfrm>
            <a:off x="381000" y="274638"/>
            <a:ext cx="838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400">
                <a:solidFill>
                  <a:srgbClr val="3F3FFF"/>
                </a:solidFill>
                <a:cs typeface="+mn-cs"/>
              </a:rPr>
              <a:t>Gills</a:t>
            </a:r>
          </a:p>
        </p:txBody>
      </p:sp>
    </p:spTree>
    <p:extLst>
      <p:ext uri="{BB962C8B-B14F-4D97-AF65-F5344CB8AC3E}">
        <p14:creationId xmlns:p14="http://schemas.microsoft.com/office/powerpoint/2010/main" val="5711509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noFill/>
        </p:spPr>
        <p:txBody>
          <a:bodyPr lIns="90488" tIns="44450" rIns="90488" bIns="44450"/>
          <a:lstStyle/>
          <a:p>
            <a:pPr eaLnBrk="1" hangingPunct="1"/>
            <a:r>
              <a:rPr lang="en-US" sz="4000">
                <a:latin typeface="Times New Roman" charset="0"/>
                <a:cs typeface="Times New Roman" charset="0"/>
              </a:rPr>
              <a:t>Gas Exchange Systems</a:t>
            </a:r>
          </a:p>
        </p:txBody>
      </p:sp>
      <p:sp>
        <p:nvSpPr>
          <p:cNvPr id="2560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a:latin typeface="Baskerville Old Face" charset="0"/>
              </a:rPr>
              <a:t>30 Oct. 2013</a:t>
            </a:r>
          </a:p>
        </p:txBody>
      </p:sp>
      <p:sp>
        <p:nvSpPr>
          <p:cNvPr id="2560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a:latin typeface="Baskerville Old Face" charset="0"/>
              </a:rPr>
              <a:t>Gas-Exchange.ppt</a:t>
            </a:r>
          </a:p>
        </p:txBody>
      </p:sp>
      <p:sp>
        <p:nvSpPr>
          <p:cNvPr id="2560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063EC49-9F96-F449-A674-7B0721577D5C}" type="slidenum">
              <a:rPr lang="en-US" sz="1400">
                <a:latin typeface="Baskerville Old Face" charset="0"/>
              </a:rPr>
              <a:pPr eaLnBrk="1" hangingPunct="1"/>
              <a:t>18</a:t>
            </a:fld>
            <a:endParaRPr lang="en-US" sz="1400">
              <a:latin typeface="Baskerville Old Face" charset="0"/>
            </a:endParaRPr>
          </a:p>
        </p:txBody>
      </p:sp>
      <p:sp>
        <p:nvSpPr>
          <p:cNvPr id="25605" name="Content Placeholder 8"/>
          <p:cNvSpPr>
            <a:spLocks noGrp="1"/>
          </p:cNvSpPr>
          <p:nvPr>
            <p:ph sz="half" idx="1"/>
          </p:nvPr>
        </p:nvSpPr>
        <p:spPr>
          <a:xfrm>
            <a:off x="914400" y="1600200"/>
            <a:ext cx="7315200" cy="1752600"/>
          </a:xfrm>
        </p:spPr>
        <p:txBody>
          <a:bodyPr/>
          <a:lstStyle/>
          <a:p>
            <a:pPr eaLnBrk="1" hangingPunct="1"/>
            <a:r>
              <a:rPr lang="en-US">
                <a:latin typeface="Times New Roman" charset="0"/>
                <a:cs typeface="Times New Roman" charset="0"/>
              </a:rPr>
              <a:t>Fish gill</a:t>
            </a:r>
          </a:p>
          <a:p>
            <a:pPr lvl="1" eaLnBrk="1" hangingPunct="1">
              <a:buFont typeface="Wingdings" charset="0"/>
              <a:buChar char="Ø"/>
            </a:pPr>
            <a:r>
              <a:rPr lang="en-US">
                <a:latin typeface="Times New Roman" charset="0"/>
                <a:cs typeface="Times New Roman" charset="0"/>
              </a:rPr>
              <a:t>Countercurrent flow maintains </a:t>
            </a:r>
            <a:r>
              <a:rPr lang="el-GR">
                <a:latin typeface="Times New Roman" charset="0"/>
                <a:cs typeface="Times New Roman" charset="0"/>
              </a:rPr>
              <a:t>Δ</a:t>
            </a:r>
            <a:r>
              <a:rPr lang="en-US">
                <a:latin typeface="Times New Roman" charset="0"/>
                <a:cs typeface="Times New Roman" charset="0"/>
              </a:rPr>
              <a:t>P</a:t>
            </a:r>
          </a:p>
        </p:txBody>
      </p:sp>
      <p:pic>
        <p:nvPicPr>
          <p:cNvPr id="2560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447800" y="2895600"/>
            <a:ext cx="6292850" cy="3203575"/>
          </a:xfrm>
          <a:noFill/>
        </p:spPr>
      </p:pic>
    </p:spTree>
    <p:extLst>
      <p:ext uri="{BB962C8B-B14F-4D97-AF65-F5344CB8AC3E}">
        <p14:creationId xmlns:p14="http://schemas.microsoft.com/office/powerpoint/2010/main" val="1956871330"/>
      </p:ext>
    </p:extLst>
  </p:cSld>
  <p:clrMapOvr>
    <a:masterClrMapping/>
  </p:clrMapOvr>
  <p:transition xmlns:p14="http://schemas.microsoft.com/office/powerpoint/2010/mai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defRPr/>
            </a:pPr>
            <a:r>
              <a:rPr lang="en-US">
                <a:latin typeface="Times New Roman" charset="0"/>
                <a:cs typeface="+mj-cs"/>
              </a:rPr>
              <a:t>Countercurrent Exchange</a:t>
            </a:r>
          </a:p>
        </p:txBody>
      </p:sp>
      <p:sp>
        <p:nvSpPr>
          <p:cNvPr id="22531" name="Rectangle 3"/>
          <p:cNvSpPr>
            <a:spLocks noGrp="1" noChangeArrowheads="1"/>
          </p:cNvSpPr>
          <p:nvPr>
            <p:ph type="body" idx="1"/>
          </p:nvPr>
        </p:nvSpPr>
        <p:spPr/>
        <p:txBody>
          <a:bodyPr/>
          <a:lstStyle/>
          <a:p>
            <a:pPr>
              <a:defRPr/>
            </a:pPr>
            <a:r>
              <a:rPr lang="en-US">
                <a:latin typeface="Times New Roman" charset="0"/>
                <a:cs typeface="+mn-cs"/>
              </a:rPr>
              <a:t>Enhances gas exchange in the gills of fish</a:t>
            </a:r>
          </a:p>
          <a:p>
            <a:pPr>
              <a:defRPr/>
            </a:pPr>
            <a:r>
              <a:rPr lang="en-US">
                <a:latin typeface="Times New Roman" charset="0"/>
                <a:cs typeface="+mn-cs"/>
              </a:rPr>
              <a:t>blood is continually loaded with O</a:t>
            </a:r>
            <a:r>
              <a:rPr lang="en-US" baseline="-25000">
                <a:latin typeface="Times New Roman" charset="0"/>
                <a:cs typeface="+mn-cs"/>
              </a:rPr>
              <a:t>2</a:t>
            </a:r>
            <a:r>
              <a:rPr lang="en-US">
                <a:latin typeface="Times New Roman" charset="0"/>
                <a:cs typeface="+mn-cs"/>
              </a:rPr>
              <a:t> b/c it meets water with increasing O</a:t>
            </a:r>
            <a:r>
              <a:rPr lang="en-US" baseline="-25000">
                <a:latin typeface="Times New Roman" charset="0"/>
                <a:cs typeface="+mn-cs"/>
              </a:rPr>
              <a:t>2</a:t>
            </a:r>
            <a:r>
              <a:rPr lang="en-US">
                <a:latin typeface="Times New Roman" charset="0"/>
                <a:cs typeface="+mn-cs"/>
              </a:rPr>
              <a:t> concentration</a:t>
            </a:r>
          </a:p>
          <a:p>
            <a:pPr lvl="1">
              <a:defRPr/>
            </a:pPr>
            <a:r>
              <a:rPr lang="en-US">
                <a:latin typeface="Times New Roman" charset="0"/>
              </a:rPr>
              <a:t>Increases   p in Fick’s Law</a:t>
            </a:r>
          </a:p>
        </p:txBody>
      </p:sp>
      <p:sp>
        <p:nvSpPr>
          <p:cNvPr id="34819" name="Isosceles Triangle 1"/>
          <p:cNvSpPr>
            <a:spLocks noChangeArrowheads="1"/>
          </p:cNvSpPr>
          <p:nvPr/>
        </p:nvSpPr>
        <p:spPr bwMode="auto">
          <a:xfrm>
            <a:off x="2895600" y="4267200"/>
            <a:ext cx="152400" cy="228600"/>
          </a:xfrm>
          <a:prstGeom prst="triangle">
            <a:avLst>
              <a:gd name="adj"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31335305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 calcmode="lin" valueType="num">
                                      <p:cBhvr additive="base">
                                        <p:cTn id="17" dur="500" fill="hold"/>
                                        <p:tgtEl>
                                          <p:spTgt spid="2253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253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defRPr/>
            </a:pPr>
            <a:r>
              <a:rPr lang="en-US">
                <a:latin typeface="Times New Roman" charset="0"/>
                <a:cs typeface="+mj-cs"/>
              </a:rPr>
              <a:t>Air as respiratory medium</a:t>
            </a:r>
          </a:p>
        </p:txBody>
      </p:sp>
      <p:sp>
        <p:nvSpPr>
          <p:cNvPr id="24579" name="Rectangle 3"/>
          <p:cNvSpPr>
            <a:spLocks noGrp="1" noChangeArrowheads="1"/>
          </p:cNvSpPr>
          <p:nvPr>
            <p:ph type="body" idx="1"/>
          </p:nvPr>
        </p:nvSpPr>
        <p:spPr/>
        <p:txBody>
          <a:bodyPr/>
          <a:lstStyle/>
          <a:p>
            <a:pPr>
              <a:defRPr/>
            </a:pPr>
            <a:r>
              <a:rPr lang="en-US">
                <a:latin typeface="Times New Roman" charset="0"/>
                <a:cs typeface="+mn-cs"/>
              </a:rPr>
              <a:t>Higher oxygen concentration</a:t>
            </a:r>
          </a:p>
          <a:p>
            <a:pPr>
              <a:defRPr/>
            </a:pPr>
            <a:r>
              <a:rPr lang="en-US">
                <a:latin typeface="Times New Roman" charset="0"/>
                <a:cs typeface="+mn-cs"/>
              </a:rPr>
              <a:t>ventilation is easier b/c air is less dense</a:t>
            </a:r>
          </a:p>
          <a:p>
            <a:pPr>
              <a:defRPr/>
            </a:pPr>
            <a:r>
              <a:rPr lang="en-US">
                <a:latin typeface="Times New Roman" charset="0"/>
                <a:cs typeface="+mn-cs"/>
              </a:rPr>
              <a:t>respiratory surface loses water to air by evaporation</a:t>
            </a:r>
          </a:p>
        </p:txBody>
      </p:sp>
    </p:spTree>
    <p:extLst>
      <p:ext uri="{BB962C8B-B14F-4D97-AF65-F5344CB8AC3E}">
        <p14:creationId xmlns:p14="http://schemas.microsoft.com/office/powerpoint/2010/main" val="29510495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1" name="Group 2"/>
          <p:cNvGrpSpPr>
            <a:grpSpLocks/>
          </p:cNvGrpSpPr>
          <p:nvPr/>
        </p:nvGrpSpPr>
        <p:grpSpPr bwMode="auto">
          <a:xfrm>
            <a:off x="1524000" y="0"/>
            <a:ext cx="6237288" cy="6837363"/>
            <a:chOff x="960" y="0"/>
            <a:chExt cx="3929" cy="4307"/>
          </a:xfrm>
        </p:grpSpPr>
        <p:pic>
          <p:nvPicPr>
            <p:cNvPr id="35842" name="Picture 3" descr="49_2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 y="144"/>
              <a:ext cx="3929" cy="4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3" name="Line 4"/>
            <p:cNvSpPr>
              <a:spLocks noChangeShapeType="1"/>
            </p:cNvSpPr>
            <p:nvPr/>
          </p:nvSpPr>
          <p:spPr bwMode="auto">
            <a:xfrm rot="16200000" flipV="1">
              <a:off x="3863" y="2253"/>
              <a:ext cx="1" cy="127"/>
            </a:xfrm>
            <a:prstGeom prst="line">
              <a:avLst/>
            </a:prstGeom>
            <a:noFill/>
            <a:ln w="22225">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en-US"/>
            </a:p>
          </p:txBody>
        </p:sp>
        <p:sp>
          <p:nvSpPr>
            <p:cNvPr id="35844" name="Line 5"/>
            <p:cNvSpPr>
              <a:spLocks noChangeShapeType="1"/>
            </p:cNvSpPr>
            <p:nvPr/>
          </p:nvSpPr>
          <p:spPr bwMode="auto">
            <a:xfrm rot="16200000" flipV="1">
              <a:off x="3863" y="2453"/>
              <a:ext cx="1" cy="127"/>
            </a:xfrm>
            <a:prstGeom prst="line">
              <a:avLst/>
            </a:prstGeom>
            <a:noFill/>
            <a:ln w="22225">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en-US"/>
            </a:p>
          </p:txBody>
        </p:sp>
        <p:sp>
          <p:nvSpPr>
            <p:cNvPr id="35845" name="Line 6"/>
            <p:cNvSpPr>
              <a:spLocks noChangeShapeType="1"/>
            </p:cNvSpPr>
            <p:nvPr/>
          </p:nvSpPr>
          <p:spPr bwMode="auto">
            <a:xfrm rot="16200000" flipV="1">
              <a:off x="3863" y="2648"/>
              <a:ext cx="1" cy="127"/>
            </a:xfrm>
            <a:prstGeom prst="line">
              <a:avLst/>
            </a:prstGeom>
            <a:noFill/>
            <a:ln w="22225">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en-US"/>
            </a:p>
          </p:txBody>
        </p:sp>
        <p:sp>
          <p:nvSpPr>
            <p:cNvPr id="35846" name="Line 7"/>
            <p:cNvSpPr>
              <a:spLocks noChangeShapeType="1"/>
            </p:cNvSpPr>
            <p:nvPr/>
          </p:nvSpPr>
          <p:spPr bwMode="auto">
            <a:xfrm rot="16200000" flipV="1">
              <a:off x="3863" y="2853"/>
              <a:ext cx="1" cy="127"/>
            </a:xfrm>
            <a:prstGeom prst="line">
              <a:avLst/>
            </a:prstGeom>
            <a:noFill/>
            <a:ln w="22225">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en-US"/>
            </a:p>
          </p:txBody>
        </p:sp>
        <p:sp>
          <p:nvSpPr>
            <p:cNvPr id="35847" name="Line 8"/>
            <p:cNvSpPr>
              <a:spLocks noChangeShapeType="1"/>
            </p:cNvSpPr>
            <p:nvPr/>
          </p:nvSpPr>
          <p:spPr bwMode="auto">
            <a:xfrm rot="16200000" flipV="1">
              <a:off x="3863" y="3048"/>
              <a:ext cx="1" cy="127"/>
            </a:xfrm>
            <a:prstGeom prst="line">
              <a:avLst/>
            </a:prstGeom>
            <a:noFill/>
            <a:ln w="22225">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en-US"/>
            </a:p>
          </p:txBody>
        </p:sp>
        <p:sp>
          <p:nvSpPr>
            <p:cNvPr id="35848" name="Line 9"/>
            <p:cNvSpPr>
              <a:spLocks noChangeShapeType="1"/>
            </p:cNvSpPr>
            <p:nvPr/>
          </p:nvSpPr>
          <p:spPr bwMode="auto">
            <a:xfrm rot="16200000" flipV="1">
              <a:off x="3863" y="3258"/>
              <a:ext cx="1" cy="127"/>
            </a:xfrm>
            <a:prstGeom prst="line">
              <a:avLst/>
            </a:prstGeom>
            <a:noFill/>
            <a:ln w="22225">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en-US"/>
            </a:p>
          </p:txBody>
        </p:sp>
        <p:sp>
          <p:nvSpPr>
            <p:cNvPr id="35849" name="Line 10"/>
            <p:cNvSpPr>
              <a:spLocks noChangeShapeType="1"/>
            </p:cNvSpPr>
            <p:nvPr/>
          </p:nvSpPr>
          <p:spPr bwMode="auto">
            <a:xfrm rot="16200000" flipV="1">
              <a:off x="1888" y="3298"/>
              <a:ext cx="1" cy="127"/>
            </a:xfrm>
            <a:prstGeom prst="line">
              <a:avLst/>
            </a:prstGeom>
            <a:noFill/>
            <a:ln w="22225">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en-US"/>
            </a:p>
          </p:txBody>
        </p:sp>
        <p:sp>
          <p:nvSpPr>
            <p:cNvPr id="35850" name="Line 11"/>
            <p:cNvSpPr>
              <a:spLocks noChangeShapeType="1"/>
            </p:cNvSpPr>
            <p:nvPr/>
          </p:nvSpPr>
          <p:spPr bwMode="auto">
            <a:xfrm rot="16200000" flipV="1">
              <a:off x="1888" y="3093"/>
              <a:ext cx="1" cy="127"/>
            </a:xfrm>
            <a:prstGeom prst="line">
              <a:avLst/>
            </a:prstGeom>
            <a:noFill/>
            <a:ln w="22225">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en-US"/>
            </a:p>
          </p:txBody>
        </p:sp>
        <p:sp>
          <p:nvSpPr>
            <p:cNvPr id="35851" name="Line 12"/>
            <p:cNvSpPr>
              <a:spLocks noChangeShapeType="1"/>
            </p:cNvSpPr>
            <p:nvPr/>
          </p:nvSpPr>
          <p:spPr bwMode="auto">
            <a:xfrm rot="16200000" flipV="1">
              <a:off x="1888" y="2878"/>
              <a:ext cx="1" cy="127"/>
            </a:xfrm>
            <a:prstGeom prst="line">
              <a:avLst/>
            </a:prstGeom>
            <a:noFill/>
            <a:ln w="22225">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en-US"/>
            </a:p>
          </p:txBody>
        </p:sp>
        <p:sp>
          <p:nvSpPr>
            <p:cNvPr id="35852" name="Line 13"/>
            <p:cNvSpPr>
              <a:spLocks noChangeShapeType="1"/>
            </p:cNvSpPr>
            <p:nvPr/>
          </p:nvSpPr>
          <p:spPr bwMode="auto">
            <a:xfrm rot="16200000" flipV="1">
              <a:off x="1888" y="2678"/>
              <a:ext cx="1" cy="127"/>
            </a:xfrm>
            <a:prstGeom prst="line">
              <a:avLst/>
            </a:prstGeom>
            <a:noFill/>
            <a:ln w="22225">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en-US"/>
            </a:p>
          </p:txBody>
        </p:sp>
        <p:sp>
          <p:nvSpPr>
            <p:cNvPr id="35853" name="Line 14"/>
            <p:cNvSpPr>
              <a:spLocks noChangeShapeType="1"/>
            </p:cNvSpPr>
            <p:nvPr/>
          </p:nvSpPr>
          <p:spPr bwMode="auto">
            <a:xfrm rot="16200000" flipV="1">
              <a:off x="1888" y="2468"/>
              <a:ext cx="1" cy="127"/>
            </a:xfrm>
            <a:prstGeom prst="line">
              <a:avLst/>
            </a:prstGeom>
            <a:noFill/>
            <a:ln w="22225">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en-US"/>
            </a:p>
          </p:txBody>
        </p:sp>
        <p:sp>
          <p:nvSpPr>
            <p:cNvPr id="35854" name="Line 15"/>
            <p:cNvSpPr>
              <a:spLocks noChangeShapeType="1"/>
            </p:cNvSpPr>
            <p:nvPr/>
          </p:nvSpPr>
          <p:spPr bwMode="auto">
            <a:xfrm rot="16200000" flipV="1">
              <a:off x="1888" y="2268"/>
              <a:ext cx="1" cy="127"/>
            </a:xfrm>
            <a:prstGeom prst="line">
              <a:avLst/>
            </a:prstGeom>
            <a:noFill/>
            <a:ln w="22225">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en-US"/>
            </a:p>
          </p:txBody>
        </p:sp>
        <p:sp>
          <p:nvSpPr>
            <p:cNvPr id="35855" name="Line 16"/>
            <p:cNvSpPr>
              <a:spLocks noChangeShapeType="1"/>
            </p:cNvSpPr>
            <p:nvPr/>
          </p:nvSpPr>
          <p:spPr bwMode="auto">
            <a:xfrm rot="16200000" flipV="1">
              <a:off x="1888" y="2063"/>
              <a:ext cx="1" cy="127"/>
            </a:xfrm>
            <a:prstGeom prst="line">
              <a:avLst/>
            </a:prstGeom>
            <a:noFill/>
            <a:ln w="22225">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en-US"/>
            </a:p>
          </p:txBody>
        </p:sp>
        <p:sp>
          <p:nvSpPr>
            <p:cNvPr id="35856" name="Line 17"/>
            <p:cNvSpPr>
              <a:spLocks noChangeShapeType="1"/>
            </p:cNvSpPr>
            <p:nvPr/>
          </p:nvSpPr>
          <p:spPr bwMode="auto">
            <a:xfrm rot="16200000" flipV="1">
              <a:off x="1888" y="1853"/>
              <a:ext cx="1" cy="127"/>
            </a:xfrm>
            <a:prstGeom prst="line">
              <a:avLst/>
            </a:prstGeom>
            <a:noFill/>
            <a:ln w="22225">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en-US"/>
            </a:p>
          </p:txBody>
        </p:sp>
        <p:sp>
          <p:nvSpPr>
            <p:cNvPr id="35857" name="Line 18"/>
            <p:cNvSpPr>
              <a:spLocks noChangeShapeType="1"/>
            </p:cNvSpPr>
            <p:nvPr/>
          </p:nvSpPr>
          <p:spPr bwMode="auto">
            <a:xfrm rot="16200000" flipV="1">
              <a:off x="1888" y="1653"/>
              <a:ext cx="1" cy="127"/>
            </a:xfrm>
            <a:prstGeom prst="line">
              <a:avLst/>
            </a:prstGeom>
            <a:noFill/>
            <a:ln w="22225">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en-US"/>
            </a:p>
          </p:txBody>
        </p:sp>
        <p:sp>
          <p:nvSpPr>
            <p:cNvPr id="35858" name="Line 19"/>
            <p:cNvSpPr>
              <a:spLocks noChangeShapeType="1"/>
            </p:cNvSpPr>
            <p:nvPr/>
          </p:nvSpPr>
          <p:spPr bwMode="auto">
            <a:xfrm rot="16200000" flipV="1">
              <a:off x="1888" y="1443"/>
              <a:ext cx="1" cy="127"/>
            </a:xfrm>
            <a:prstGeom prst="line">
              <a:avLst/>
            </a:prstGeom>
            <a:noFill/>
            <a:ln w="22225">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en-US"/>
            </a:p>
          </p:txBody>
        </p:sp>
        <p:sp>
          <p:nvSpPr>
            <p:cNvPr id="35859" name="Line 20"/>
            <p:cNvSpPr>
              <a:spLocks noChangeShapeType="1"/>
            </p:cNvSpPr>
            <p:nvPr/>
          </p:nvSpPr>
          <p:spPr bwMode="auto">
            <a:xfrm rot="16200000" flipV="1">
              <a:off x="1888" y="1238"/>
              <a:ext cx="1" cy="127"/>
            </a:xfrm>
            <a:prstGeom prst="line">
              <a:avLst/>
            </a:prstGeom>
            <a:noFill/>
            <a:ln w="22225">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en-US"/>
            </a:p>
          </p:txBody>
        </p:sp>
        <p:sp>
          <p:nvSpPr>
            <p:cNvPr id="35860" name="Line 21"/>
            <p:cNvSpPr>
              <a:spLocks noChangeShapeType="1"/>
            </p:cNvSpPr>
            <p:nvPr/>
          </p:nvSpPr>
          <p:spPr bwMode="auto">
            <a:xfrm flipH="1" flipV="1">
              <a:off x="1613" y="901"/>
              <a:ext cx="148" cy="133"/>
            </a:xfrm>
            <a:prstGeom prst="line">
              <a:avLst/>
            </a:prstGeom>
            <a:noFill/>
            <a:ln w="22225">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en-US"/>
            </a:p>
          </p:txBody>
        </p:sp>
        <p:sp>
          <p:nvSpPr>
            <p:cNvPr id="35861" name="Line 22"/>
            <p:cNvSpPr>
              <a:spLocks noChangeShapeType="1"/>
            </p:cNvSpPr>
            <p:nvPr/>
          </p:nvSpPr>
          <p:spPr bwMode="auto">
            <a:xfrm>
              <a:off x="1966" y="806"/>
              <a:ext cx="1" cy="202"/>
            </a:xfrm>
            <a:prstGeom prst="line">
              <a:avLst/>
            </a:prstGeom>
            <a:noFill/>
            <a:ln w="22225">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en-US"/>
            </a:p>
          </p:txBody>
        </p:sp>
        <p:sp>
          <p:nvSpPr>
            <p:cNvPr id="35862" name="Line 23"/>
            <p:cNvSpPr>
              <a:spLocks noChangeShapeType="1"/>
            </p:cNvSpPr>
            <p:nvPr/>
          </p:nvSpPr>
          <p:spPr bwMode="auto">
            <a:xfrm flipV="1">
              <a:off x="1613" y="3531"/>
              <a:ext cx="138" cy="132"/>
            </a:xfrm>
            <a:prstGeom prst="line">
              <a:avLst/>
            </a:prstGeom>
            <a:noFill/>
            <a:ln w="22225">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en-US"/>
            </a:p>
          </p:txBody>
        </p:sp>
        <p:sp>
          <p:nvSpPr>
            <p:cNvPr id="35863" name="Line 24"/>
            <p:cNvSpPr>
              <a:spLocks noChangeShapeType="1"/>
            </p:cNvSpPr>
            <p:nvPr/>
          </p:nvSpPr>
          <p:spPr bwMode="auto">
            <a:xfrm>
              <a:off x="1966" y="3591"/>
              <a:ext cx="1" cy="172"/>
            </a:xfrm>
            <a:prstGeom prst="line">
              <a:avLst/>
            </a:prstGeom>
            <a:noFill/>
            <a:ln w="22225">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en-US"/>
            </a:p>
          </p:txBody>
        </p:sp>
        <p:sp>
          <p:nvSpPr>
            <p:cNvPr id="35864" name="Line 25"/>
            <p:cNvSpPr>
              <a:spLocks noChangeShapeType="1"/>
            </p:cNvSpPr>
            <p:nvPr/>
          </p:nvSpPr>
          <p:spPr bwMode="auto">
            <a:xfrm flipV="1">
              <a:off x="3941" y="3581"/>
              <a:ext cx="1" cy="172"/>
            </a:xfrm>
            <a:prstGeom prst="line">
              <a:avLst/>
            </a:prstGeom>
            <a:noFill/>
            <a:ln w="22225">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en-US"/>
            </a:p>
          </p:txBody>
        </p:sp>
        <p:sp>
          <p:nvSpPr>
            <p:cNvPr id="35865" name="Line 26"/>
            <p:cNvSpPr>
              <a:spLocks noChangeShapeType="1"/>
            </p:cNvSpPr>
            <p:nvPr/>
          </p:nvSpPr>
          <p:spPr bwMode="auto">
            <a:xfrm flipV="1">
              <a:off x="3773" y="1507"/>
              <a:ext cx="1" cy="1725"/>
            </a:xfrm>
            <a:prstGeom prst="line">
              <a:avLst/>
            </a:prstGeom>
            <a:noFill/>
            <a:ln w="25400">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en-US"/>
            </a:p>
          </p:txBody>
        </p:sp>
        <p:sp>
          <p:nvSpPr>
            <p:cNvPr id="35866" name="Line 27"/>
            <p:cNvSpPr>
              <a:spLocks noChangeShapeType="1"/>
            </p:cNvSpPr>
            <p:nvPr/>
          </p:nvSpPr>
          <p:spPr bwMode="auto">
            <a:xfrm flipV="1">
              <a:off x="3958" y="1507"/>
              <a:ext cx="1" cy="1725"/>
            </a:xfrm>
            <a:prstGeom prst="line">
              <a:avLst/>
            </a:prstGeom>
            <a:noFill/>
            <a:ln w="25400">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en-US"/>
            </a:p>
          </p:txBody>
        </p:sp>
        <p:sp>
          <p:nvSpPr>
            <p:cNvPr id="35867" name="Rectangle 28"/>
            <p:cNvSpPr>
              <a:spLocks noChangeArrowheads="1"/>
            </p:cNvSpPr>
            <p:nvPr/>
          </p:nvSpPr>
          <p:spPr bwMode="auto">
            <a:xfrm>
              <a:off x="1061" y="3653"/>
              <a:ext cx="853" cy="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400" b="1">
                  <a:latin typeface="Arial" charset="0"/>
                  <a:ea typeface="MS PGothic" charset="0"/>
                  <a:cs typeface="MS PGothic" charset="0"/>
                </a:rPr>
                <a:t>Blood (0%</a:t>
              </a:r>
            </a:p>
            <a:p>
              <a:r>
                <a:rPr lang="en-US" sz="1400" b="1">
                  <a:latin typeface="Arial" charset="0"/>
                  <a:ea typeface="MS PGothic" charset="0"/>
                  <a:cs typeface="MS PGothic" charset="0"/>
                </a:rPr>
                <a:t>O</a:t>
              </a:r>
              <a:r>
                <a:rPr lang="en-US" sz="1400" b="1" baseline="-25000">
                  <a:latin typeface="Arial" charset="0"/>
                  <a:ea typeface="MS PGothic" charset="0"/>
                  <a:cs typeface="MS PGothic" charset="0"/>
                </a:rPr>
                <a:t>2</a:t>
              </a:r>
              <a:r>
                <a:rPr lang="en-US" sz="1400" b="1">
                  <a:latin typeface="Arial" charset="0"/>
                  <a:ea typeface="MS PGothic" charset="0"/>
                  <a:cs typeface="MS PGothic" charset="0"/>
                </a:rPr>
                <a:t> saturation)</a:t>
              </a:r>
            </a:p>
          </p:txBody>
        </p:sp>
        <p:sp>
          <p:nvSpPr>
            <p:cNvPr id="35868" name="Rectangle 29"/>
            <p:cNvSpPr>
              <a:spLocks noChangeArrowheads="1"/>
            </p:cNvSpPr>
            <p:nvPr/>
          </p:nvSpPr>
          <p:spPr bwMode="auto">
            <a:xfrm>
              <a:off x="1845" y="3759"/>
              <a:ext cx="853" cy="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400" b="1">
                  <a:latin typeface="Arial" charset="0"/>
                  <a:ea typeface="MS PGothic" charset="0"/>
                  <a:cs typeface="MS PGothic" charset="0"/>
                </a:rPr>
                <a:t>Water (15%</a:t>
              </a:r>
            </a:p>
            <a:p>
              <a:r>
                <a:rPr lang="en-US" sz="1400" b="1">
                  <a:latin typeface="Arial" charset="0"/>
                  <a:ea typeface="MS PGothic" charset="0"/>
                  <a:cs typeface="MS PGothic" charset="0"/>
                </a:rPr>
                <a:t>O</a:t>
              </a:r>
              <a:r>
                <a:rPr lang="en-US" sz="1400" b="1" baseline="-25000">
                  <a:latin typeface="Arial" charset="0"/>
                  <a:ea typeface="MS PGothic" charset="0"/>
                  <a:cs typeface="MS PGothic" charset="0"/>
                </a:rPr>
                <a:t>2</a:t>
              </a:r>
              <a:r>
                <a:rPr lang="en-US" sz="1400" b="1">
                  <a:latin typeface="Arial" charset="0"/>
                  <a:ea typeface="MS PGothic" charset="0"/>
                  <a:cs typeface="MS PGothic" charset="0"/>
                </a:rPr>
                <a:t> saturation)</a:t>
              </a:r>
            </a:p>
          </p:txBody>
        </p:sp>
        <p:sp>
          <p:nvSpPr>
            <p:cNvPr id="35869" name="Rectangle 30"/>
            <p:cNvSpPr>
              <a:spLocks noChangeArrowheads="1"/>
            </p:cNvSpPr>
            <p:nvPr/>
          </p:nvSpPr>
          <p:spPr bwMode="auto">
            <a:xfrm>
              <a:off x="1061" y="568"/>
              <a:ext cx="853" cy="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400" b="1">
                  <a:latin typeface="Arial" charset="0"/>
                  <a:ea typeface="MS PGothic" charset="0"/>
                  <a:cs typeface="MS PGothic" charset="0"/>
                </a:rPr>
                <a:t>Blood (85%</a:t>
              </a:r>
            </a:p>
            <a:p>
              <a:r>
                <a:rPr lang="en-US" sz="1400" b="1">
                  <a:latin typeface="Arial" charset="0"/>
                  <a:ea typeface="MS PGothic" charset="0"/>
                  <a:cs typeface="MS PGothic" charset="0"/>
                </a:rPr>
                <a:t>O</a:t>
              </a:r>
              <a:r>
                <a:rPr lang="en-US" sz="1400" b="1" baseline="-25000">
                  <a:latin typeface="Arial" charset="0"/>
                  <a:ea typeface="MS PGothic" charset="0"/>
                  <a:cs typeface="MS PGothic" charset="0"/>
                </a:rPr>
                <a:t>2</a:t>
              </a:r>
              <a:r>
                <a:rPr lang="en-US" sz="1400" b="1">
                  <a:latin typeface="Arial" charset="0"/>
                  <a:ea typeface="MS PGothic" charset="0"/>
                  <a:cs typeface="MS PGothic" charset="0"/>
                </a:rPr>
                <a:t> saturation)</a:t>
              </a:r>
            </a:p>
          </p:txBody>
        </p:sp>
        <p:sp>
          <p:nvSpPr>
            <p:cNvPr id="35870" name="Rectangle 31"/>
            <p:cNvSpPr>
              <a:spLocks noChangeArrowheads="1"/>
            </p:cNvSpPr>
            <p:nvPr/>
          </p:nvSpPr>
          <p:spPr bwMode="auto">
            <a:xfrm>
              <a:off x="1890" y="494"/>
              <a:ext cx="853" cy="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400" b="1">
                  <a:latin typeface="Arial" charset="0"/>
                  <a:ea typeface="MS PGothic" charset="0"/>
                  <a:cs typeface="MS PGothic" charset="0"/>
                </a:rPr>
                <a:t>Water (100%</a:t>
              </a:r>
            </a:p>
            <a:p>
              <a:r>
                <a:rPr lang="en-US" sz="1400" b="1">
                  <a:latin typeface="Arial" charset="0"/>
                  <a:ea typeface="MS PGothic" charset="0"/>
                  <a:cs typeface="MS PGothic" charset="0"/>
                </a:rPr>
                <a:t>O</a:t>
              </a:r>
              <a:r>
                <a:rPr lang="en-US" sz="1400" b="1" baseline="-25000">
                  <a:latin typeface="Arial" charset="0"/>
                  <a:ea typeface="MS PGothic" charset="0"/>
                  <a:cs typeface="MS PGothic" charset="0"/>
                </a:rPr>
                <a:t>2</a:t>
              </a:r>
              <a:r>
                <a:rPr lang="en-US" sz="1400" b="1">
                  <a:latin typeface="Arial" charset="0"/>
                  <a:ea typeface="MS PGothic" charset="0"/>
                  <a:cs typeface="MS PGothic" charset="0"/>
                </a:rPr>
                <a:t> saturation)</a:t>
              </a:r>
            </a:p>
          </p:txBody>
        </p:sp>
        <p:sp>
          <p:nvSpPr>
            <p:cNvPr id="35871" name="Rectangle 32"/>
            <p:cNvSpPr>
              <a:spLocks noChangeArrowheads="1"/>
            </p:cNvSpPr>
            <p:nvPr/>
          </p:nvSpPr>
          <p:spPr bwMode="auto">
            <a:xfrm>
              <a:off x="3049" y="568"/>
              <a:ext cx="853" cy="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400" b="1">
                  <a:latin typeface="Arial" charset="0"/>
                  <a:ea typeface="MS PGothic" charset="0"/>
                  <a:cs typeface="MS PGothic" charset="0"/>
                </a:rPr>
                <a:t>Blood (50%</a:t>
              </a:r>
            </a:p>
            <a:p>
              <a:r>
                <a:rPr lang="en-US" sz="1400" b="1">
                  <a:latin typeface="Arial" charset="0"/>
                  <a:ea typeface="MS PGothic" charset="0"/>
                  <a:cs typeface="MS PGothic" charset="0"/>
                </a:rPr>
                <a:t>O</a:t>
              </a:r>
              <a:r>
                <a:rPr lang="en-US" sz="1400" b="1" baseline="-25000">
                  <a:latin typeface="Arial" charset="0"/>
                  <a:ea typeface="MS PGothic" charset="0"/>
                  <a:cs typeface="MS PGothic" charset="0"/>
                </a:rPr>
                <a:t>2</a:t>
              </a:r>
              <a:r>
                <a:rPr lang="en-US" sz="1400" b="1">
                  <a:latin typeface="Arial" charset="0"/>
                  <a:ea typeface="MS PGothic" charset="0"/>
                  <a:cs typeface="MS PGothic" charset="0"/>
                </a:rPr>
                <a:t> saturation)</a:t>
              </a:r>
            </a:p>
          </p:txBody>
        </p:sp>
        <p:sp>
          <p:nvSpPr>
            <p:cNvPr id="35872" name="Rectangle 33"/>
            <p:cNvSpPr>
              <a:spLocks noChangeArrowheads="1"/>
            </p:cNvSpPr>
            <p:nvPr/>
          </p:nvSpPr>
          <p:spPr bwMode="auto">
            <a:xfrm>
              <a:off x="4059" y="2423"/>
              <a:ext cx="340"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400" b="1">
                  <a:latin typeface="Arial" charset="0"/>
                  <a:ea typeface="MS PGothic" charset="0"/>
                  <a:cs typeface="MS PGothic" charset="0"/>
                </a:rPr>
                <a:t>60%</a:t>
              </a:r>
            </a:p>
          </p:txBody>
        </p:sp>
        <p:sp>
          <p:nvSpPr>
            <p:cNvPr id="35873" name="Rectangle 34"/>
            <p:cNvSpPr>
              <a:spLocks noChangeArrowheads="1"/>
            </p:cNvSpPr>
            <p:nvPr/>
          </p:nvSpPr>
          <p:spPr bwMode="auto">
            <a:xfrm>
              <a:off x="3062" y="3658"/>
              <a:ext cx="853" cy="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400" b="1">
                  <a:latin typeface="Arial" charset="0"/>
                  <a:ea typeface="MS PGothic" charset="0"/>
                  <a:cs typeface="MS PGothic" charset="0"/>
                </a:rPr>
                <a:t>Blood (0%</a:t>
              </a:r>
            </a:p>
            <a:p>
              <a:r>
                <a:rPr lang="en-US" sz="1400" b="1">
                  <a:latin typeface="Arial" charset="0"/>
                  <a:ea typeface="MS PGothic" charset="0"/>
                  <a:cs typeface="MS PGothic" charset="0"/>
                </a:rPr>
                <a:t>O</a:t>
              </a:r>
              <a:r>
                <a:rPr lang="en-US" sz="1400" b="1" baseline="-25000">
                  <a:latin typeface="Arial" charset="0"/>
                  <a:ea typeface="MS PGothic" charset="0"/>
                  <a:cs typeface="MS PGothic" charset="0"/>
                </a:rPr>
                <a:t>2</a:t>
              </a:r>
              <a:r>
                <a:rPr lang="en-US" sz="1400" b="1">
                  <a:latin typeface="Arial" charset="0"/>
                  <a:ea typeface="MS PGothic" charset="0"/>
                  <a:cs typeface="MS PGothic" charset="0"/>
                </a:rPr>
                <a:t> saturation)</a:t>
              </a:r>
            </a:p>
          </p:txBody>
        </p:sp>
        <p:sp>
          <p:nvSpPr>
            <p:cNvPr id="35874" name="Rectangle 35"/>
            <p:cNvSpPr>
              <a:spLocks noChangeArrowheads="1"/>
            </p:cNvSpPr>
            <p:nvPr/>
          </p:nvSpPr>
          <p:spPr bwMode="auto">
            <a:xfrm>
              <a:off x="3846" y="3764"/>
              <a:ext cx="853" cy="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400" b="1">
                  <a:latin typeface="Arial" charset="0"/>
                  <a:ea typeface="MS PGothic" charset="0"/>
                  <a:cs typeface="MS PGothic" charset="0"/>
                </a:rPr>
                <a:t>Water (100%</a:t>
              </a:r>
            </a:p>
            <a:p>
              <a:r>
                <a:rPr lang="en-US" sz="1400" b="1">
                  <a:latin typeface="Arial" charset="0"/>
                  <a:ea typeface="MS PGothic" charset="0"/>
                  <a:cs typeface="MS PGothic" charset="0"/>
                </a:rPr>
                <a:t>O</a:t>
              </a:r>
              <a:r>
                <a:rPr lang="en-US" sz="1400" b="1" baseline="-25000">
                  <a:latin typeface="Arial" charset="0"/>
                  <a:ea typeface="MS PGothic" charset="0"/>
                  <a:cs typeface="MS PGothic" charset="0"/>
                </a:rPr>
                <a:t>2</a:t>
              </a:r>
              <a:r>
                <a:rPr lang="en-US" sz="1400" b="1">
                  <a:latin typeface="Arial" charset="0"/>
                  <a:ea typeface="MS PGothic" charset="0"/>
                  <a:cs typeface="MS PGothic" charset="0"/>
                </a:rPr>
                <a:t> saturation)</a:t>
              </a:r>
            </a:p>
          </p:txBody>
        </p:sp>
        <p:sp>
          <p:nvSpPr>
            <p:cNvPr id="35875" name="Rectangle 36"/>
            <p:cNvSpPr>
              <a:spLocks noChangeArrowheads="1"/>
            </p:cNvSpPr>
            <p:nvPr/>
          </p:nvSpPr>
          <p:spPr bwMode="auto">
            <a:xfrm>
              <a:off x="3878" y="494"/>
              <a:ext cx="853" cy="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400" b="1">
                  <a:latin typeface="Arial" charset="0"/>
                  <a:ea typeface="MS PGothic" charset="0"/>
                  <a:cs typeface="MS PGothic" charset="0"/>
                </a:rPr>
                <a:t>Water (50%</a:t>
              </a:r>
            </a:p>
            <a:p>
              <a:r>
                <a:rPr lang="en-US" sz="1400" b="1">
                  <a:latin typeface="Arial" charset="0"/>
                  <a:ea typeface="MS PGothic" charset="0"/>
                  <a:cs typeface="MS PGothic" charset="0"/>
                </a:rPr>
                <a:t>O</a:t>
              </a:r>
              <a:r>
                <a:rPr lang="en-US" sz="1400" b="1" baseline="-25000">
                  <a:latin typeface="Arial" charset="0"/>
                  <a:ea typeface="MS PGothic" charset="0"/>
                  <a:cs typeface="MS PGothic" charset="0"/>
                </a:rPr>
                <a:t>2</a:t>
              </a:r>
              <a:r>
                <a:rPr lang="en-US" sz="1400" b="1">
                  <a:latin typeface="Arial" charset="0"/>
                  <a:ea typeface="MS PGothic" charset="0"/>
                  <a:cs typeface="MS PGothic" charset="0"/>
                </a:rPr>
                <a:t> saturation)</a:t>
              </a:r>
            </a:p>
          </p:txBody>
        </p:sp>
        <p:sp>
          <p:nvSpPr>
            <p:cNvPr id="35876" name="Rectangle 37"/>
            <p:cNvSpPr>
              <a:spLocks noChangeArrowheads="1"/>
            </p:cNvSpPr>
            <p:nvPr/>
          </p:nvSpPr>
          <p:spPr bwMode="auto">
            <a:xfrm>
              <a:off x="4065" y="1633"/>
              <a:ext cx="788" cy="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400" b="1">
                  <a:latin typeface="Arial" charset="0"/>
                  <a:ea typeface="MS PGothic" charset="0"/>
                  <a:cs typeface="MS PGothic" charset="0"/>
                </a:rPr>
                <a:t>No further</a:t>
              </a:r>
            </a:p>
            <a:p>
              <a:r>
                <a:rPr lang="en-US" sz="1400" b="1">
                  <a:latin typeface="Arial" charset="0"/>
                  <a:ea typeface="MS PGothic" charset="0"/>
                  <a:cs typeface="MS PGothic" charset="0"/>
                </a:rPr>
                <a:t>net diffusion</a:t>
              </a:r>
            </a:p>
          </p:txBody>
        </p:sp>
        <p:sp>
          <p:nvSpPr>
            <p:cNvPr id="35877" name="Rectangle 38"/>
            <p:cNvSpPr>
              <a:spLocks noChangeArrowheads="1"/>
            </p:cNvSpPr>
            <p:nvPr/>
          </p:nvSpPr>
          <p:spPr bwMode="auto">
            <a:xfrm>
              <a:off x="3399" y="2423"/>
              <a:ext cx="340"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400" b="1">
                  <a:latin typeface="Arial" charset="0"/>
                  <a:ea typeface="MS PGothic" charset="0"/>
                  <a:cs typeface="MS PGothic" charset="0"/>
                </a:rPr>
                <a:t>40%</a:t>
              </a:r>
            </a:p>
          </p:txBody>
        </p:sp>
        <p:sp>
          <p:nvSpPr>
            <p:cNvPr id="35878" name="Rectangle 39"/>
            <p:cNvSpPr>
              <a:spLocks noChangeArrowheads="1"/>
            </p:cNvSpPr>
            <p:nvPr/>
          </p:nvSpPr>
          <p:spPr bwMode="auto">
            <a:xfrm>
              <a:off x="3399" y="2638"/>
              <a:ext cx="340"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400" b="1">
                  <a:latin typeface="Arial" charset="0"/>
                  <a:ea typeface="MS PGothic" charset="0"/>
                  <a:cs typeface="MS PGothic" charset="0"/>
                </a:rPr>
                <a:t>30%</a:t>
              </a:r>
            </a:p>
          </p:txBody>
        </p:sp>
        <p:sp>
          <p:nvSpPr>
            <p:cNvPr id="35879" name="Rectangle 40"/>
            <p:cNvSpPr>
              <a:spLocks noChangeArrowheads="1"/>
            </p:cNvSpPr>
            <p:nvPr/>
          </p:nvSpPr>
          <p:spPr bwMode="auto">
            <a:xfrm>
              <a:off x="4059" y="2638"/>
              <a:ext cx="340"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400" b="1">
                  <a:latin typeface="Arial" charset="0"/>
                  <a:ea typeface="MS PGothic" charset="0"/>
                  <a:cs typeface="MS PGothic" charset="0"/>
                </a:rPr>
                <a:t>70%</a:t>
              </a:r>
            </a:p>
          </p:txBody>
        </p:sp>
        <p:sp>
          <p:nvSpPr>
            <p:cNvPr id="35880" name="Rectangle 41"/>
            <p:cNvSpPr>
              <a:spLocks noChangeArrowheads="1"/>
            </p:cNvSpPr>
            <p:nvPr/>
          </p:nvSpPr>
          <p:spPr bwMode="auto">
            <a:xfrm>
              <a:off x="3399" y="2883"/>
              <a:ext cx="340"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400" b="1">
                  <a:latin typeface="Arial" charset="0"/>
                  <a:ea typeface="MS PGothic" charset="0"/>
                  <a:cs typeface="MS PGothic" charset="0"/>
                </a:rPr>
                <a:t>20%</a:t>
              </a:r>
            </a:p>
          </p:txBody>
        </p:sp>
        <p:sp>
          <p:nvSpPr>
            <p:cNvPr id="35881" name="Rectangle 42"/>
            <p:cNvSpPr>
              <a:spLocks noChangeArrowheads="1"/>
            </p:cNvSpPr>
            <p:nvPr/>
          </p:nvSpPr>
          <p:spPr bwMode="auto">
            <a:xfrm>
              <a:off x="4059" y="2883"/>
              <a:ext cx="340"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400" b="1">
                  <a:latin typeface="Arial" charset="0"/>
                  <a:ea typeface="MS PGothic" charset="0"/>
                  <a:cs typeface="MS PGothic" charset="0"/>
                </a:rPr>
                <a:t>80%</a:t>
              </a:r>
            </a:p>
          </p:txBody>
        </p:sp>
        <p:sp>
          <p:nvSpPr>
            <p:cNvPr id="35882" name="Rectangle 43"/>
            <p:cNvSpPr>
              <a:spLocks noChangeArrowheads="1"/>
            </p:cNvSpPr>
            <p:nvPr/>
          </p:nvSpPr>
          <p:spPr bwMode="auto">
            <a:xfrm>
              <a:off x="3399" y="3123"/>
              <a:ext cx="340"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400" b="1">
                  <a:latin typeface="Arial" charset="0"/>
                  <a:ea typeface="MS PGothic" charset="0"/>
                  <a:cs typeface="MS PGothic" charset="0"/>
                </a:rPr>
                <a:t>10%</a:t>
              </a:r>
            </a:p>
          </p:txBody>
        </p:sp>
        <p:sp>
          <p:nvSpPr>
            <p:cNvPr id="35883" name="Rectangle 44"/>
            <p:cNvSpPr>
              <a:spLocks noChangeArrowheads="1"/>
            </p:cNvSpPr>
            <p:nvPr/>
          </p:nvSpPr>
          <p:spPr bwMode="auto">
            <a:xfrm>
              <a:off x="4059" y="3123"/>
              <a:ext cx="340"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400" b="1">
                  <a:latin typeface="Arial" charset="0"/>
                  <a:ea typeface="MS PGothic" charset="0"/>
                  <a:cs typeface="MS PGothic" charset="0"/>
                </a:rPr>
                <a:t>90%</a:t>
              </a:r>
            </a:p>
          </p:txBody>
        </p:sp>
        <p:sp>
          <p:nvSpPr>
            <p:cNvPr id="35884" name="Rectangle 45"/>
            <p:cNvSpPr>
              <a:spLocks noChangeArrowheads="1"/>
            </p:cNvSpPr>
            <p:nvPr/>
          </p:nvSpPr>
          <p:spPr bwMode="auto">
            <a:xfrm>
              <a:off x="1070" y="216"/>
              <a:ext cx="1688"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b="1">
                  <a:latin typeface="Arial" charset="0"/>
                  <a:ea typeface="MS PGothic" charset="0"/>
                  <a:cs typeface="MS PGothic" charset="0"/>
                </a:rPr>
                <a:t>Countercurrent Exchange</a:t>
              </a:r>
            </a:p>
          </p:txBody>
        </p:sp>
        <p:sp>
          <p:nvSpPr>
            <p:cNvPr id="35885" name="Rectangle 46"/>
            <p:cNvSpPr>
              <a:spLocks noChangeArrowheads="1"/>
            </p:cNvSpPr>
            <p:nvPr/>
          </p:nvSpPr>
          <p:spPr bwMode="auto">
            <a:xfrm>
              <a:off x="3120" y="216"/>
              <a:ext cx="1446"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b="1">
                  <a:latin typeface="Arial" charset="0"/>
                  <a:ea typeface="MS PGothic" charset="0"/>
                  <a:cs typeface="MS PGothic" charset="0"/>
                </a:rPr>
                <a:t>Concurrent Exchange</a:t>
              </a:r>
            </a:p>
          </p:txBody>
        </p:sp>
        <p:sp>
          <p:nvSpPr>
            <p:cNvPr id="35886" name="Rectangle 47"/>
            <p:cNvSpPr>
              <a:spLocks noChangeArrowheads="1"/>
            </p:cNvSpPr>
            <p:nvPr/>
          </p:nvSpPr>
          <p:spPr bwMode="auto">
            <a:xfrm>
              <a:off x="2141" y="3147"/>
              <a:ext cx="2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Arial" charset="0"/>
                  <a:ea typeface="MS PGothic" charset="0"/>
                  <a:cs typeface="MS PGothic" charset="0"/>
                </a:rPr>
                <a:t>15%</a:t>
              </a:r>
              <a:endParaRPr lang="en-US" sz="1400" b="1">
                <a:latin typeface="Arial" charset="0"/>
                <a:ea typeface="MS PGothic" charset="0"/>
                <a:cs typeface="MS PGothic" charset="0"/>
              </a:endParaRPr>
            </a:p>
          </p:txBody>
        </p:sp>
        <p:sp>
          <p:nvSpPr>
            <p:cNvPr id="35887" name="Rectangle 48"/>
            <p:cNvSpPr>
              <a:spLocks noChangeArrowheads="1"/>
            </p:cNvSpPr>
            <p:nvPr/>
          </p:nvSpPr>
          <p:spPr bwMode="auto">
            <a:xfrm>
              <a:off x="2141" y="2900"/>
              <a:ext cx="2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Arial" charset="0"/>
                  <a:ea typeface="MS PGothic" charset="0"/>
                  <a:cs typeface="MS PGothic" charset="0"/>
                </a:rPr>
                <a:t>30%</a:t>
              </a:r>
              <a:endParaRPr lang="en-US" sz="1400" b="1">
                <a:latin typeface="Arial" charset="0"/>
                <a:ea typeface="MS PGothic" charset="0"/>
                <a:cs typeface="MS PGothic" charset="0"/>
              </a:endParaRPr>
            </a:p>
          </p:txBody>
        </p:sp>
        <p:sp>
          <p:nvSpPr>
            <p:cNvPr id="35888" name="Rectangle 49"/>
            <p:cNvSpPr>
              <a:spLocks noChangeArrowheads="1"/>
            </p:cNvSpPr>
            <p:nvPr/>
          </p:nvSpPr>
          <p:spPr bwMode="auto">
            <a:xfrm>
              <a:off x="2141" y="2652"/>
              <a:ext cx="2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Arial" charset="0"/>
                  <a:ea typeface="MS PGothic" charset="0"/>
                  <a:cs typeface="MS PGothic" charset="0"/>
                </a:rPr>
                <a:t>40%</a:t>
              </a:r>
              <a:endParaRPr lang="en-US" sz="1400" b="1">
                <a:latin typeface="Arial" charset="0"/>
                <a:ea typeface="MS PGothic" charset="0"/>
                <a:cs typeface="MS PGothic" charset="0"/>
              </a:endParaRPr>
            </a:p>
          </p:txBody>
        </p:sp>
        <p:sp>
          <p:nvSpPr>
            <p:cNvPr id="35889" name="Rectangle 50"/>
            <p:cNvSpPr>
              <a:spLocks noChangeArrowheads="1"/>
            </p:cNvSpPr>
            <p:nvPr/>
          </p:nvSpPr>
          <p:spPr bwMode="auto">
            <a:xfrm>
              <a:off x="2141" y="2404"/>
              <a:ext cx="2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Arial" charset="0"/>
                  <a:ea typeface="MS PGothic" charset="0"/>
                  <a:cs typeface="MS PGothic" charset="0"/>
                </a:rPr>
                <a:t>50%</a:t>
              </a:r>
              <a:endParaRPr lang="en-US" sz="1400" b="1">
                <a:latin typeface="Arial" charset="0"/>
                <a:ea typeface="MS PGothic" charset="0"/>
                <a:cs typeface="MS PGothic" charset="0"/>
              </a:endParaRPr>
            </a:p>
          </p:txBody>
        </p:sp>
        <p:sp>
          <p:nvSpPr>
            <p:cNvPr id="35890" name="Rectangle 51"/>
            <p:cNvSpPr>
              <a:spLocks noChangeArrowheads="1"/>
            </p:cNvSpPr>
            <p:nvPr/>
          </p:nvSpPr>
          <p:spPr bwMode="auto">
            <a:xfrm>
              <a:off x="2141" y="2156"/>
              <a:ext cx="2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Arial" charset="0"/>
                  <a:ea typeface="MS PGothic" charset="0"/>
                  <a:cs typeface="MS PGothic" charset="0"/>
                </a:rPr>
                <a:t>60%</a:t>
              </a:r>
              <a:endParaRPr lang="en-US" sz="1400" b="1">
                <a:latin typeface="Arial" charset="0"/>
                <a:ea typeface="MS PGothic" charset="0"/>
                <a:cs typeface="MS PGothic" charset="0"/>
              </a:endParaRPr>
            </a:p>
          </p:txBody>
        </p:sp>
        <p:sp>
          <p:nvSpPr>
            <p:cNvPr id="35891" name="Rectangle 52"/>
            <p:cNvSpPr>
              <a:spLocks noChangeArrowheads="1"/>
            </p:cNvSpPr>
            <p:nvPr/>
          </p:nvSpPr>
          <p:spPr bwMode="auto">
            <a:xfrm>
              <a:off x="2141" y="1908"/>
              <a:ext cx="2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Arial" charset="0"/>
                  <a:ea typeface="MS PGothic" charset="0"/>
                  <a:cs typeface="MS PGothic" charset="0"/>
                </a:rPr>
                <a:t>70%</a:t>
              </a:r>
              <a:endParaRPr lang="en-US" sz="1400" b="1">
                <a:latin typeface="Arial" charset="0"/>
                <a:ea typeface="MS PGothic" charset="0"/>
                <a:cs typeface="MS PGothic" charset="0"/>
              </a:endParaRPr>
            </a:p>
          </p:txBody>
        </p:sp>
        <p:sp>
          <p:nvSpPr>
            <p:cNvPr id="35892" name="Rectangle 53"/>
            <p:cNvSpPr>
              <a:spLocks noChangeArrowheads="1"/>
            </p:cNvSpPr>
            <p:nvPr/>
          </p:nvSpPr>
          <p:spPr bwMode="auto">
            <a:xfrm>
              <a:off x="2141" y="1660"/>
              <a:ext cx="2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Arial" charset="0"/>
                  <a:ea typeface="MS PGothic" charset="0"/>
                  <a:cs typeface="MS PGothic" charset="0"/>
                </a:rPr>
                <a:t>80%</a:t>
              </a:r>
              <a:endParaRPr lang="en-US" sz="1400" b="1">
                <a:latin typeface="Arial" charset="0"/>
                <a:ea typeface="MS PGothic" charset="0"/>
                <a:cs typeface="MS PGothic" charset="0"/>
              </a:endParaRPr>
            </a:p>
          </p:txBody>
        </p:sp>
        <p:sp>
          <p:nvSpPr>
            <p:cNvPr id="35893" name="Rectangle 54"/>
            <p:cNvSpPr>
              <a:spLocks noChangeArrowheads="1"/>
            </p:cNvSpPr>
            <p:nvPr/>
          </p:nvSpPr>
          <p:spPr bwMode="auto">
            <a:xfrm>
              <a:off x="2141" y="1413"/>
              <a:ext cx="2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Arial" charset="0"/>
                  <a:ea typeface="MS PGothic" charset="0"/>
                  <a:cs typeface="MS PGothic" charset="0"/>
                </a:rPr>
                <a:t>90%</a:t>
              </a:r>
              <a:endParaRPr lang="en-US" sz="1400" b="1">
                <a:latin typeface="Arial" charset="0"/>
                <a:ea typeface="MS PGothic" charset="0"/>
                <a:cs typeface="MS PGothic" charset="0"/>
              </a:endParaRPr>
            </a:p>
          </p:txBody>
        </p:sp>
        <p:sp>
          <p:nvSpPr>
            <p:cNvPr id="35894" name="Rectangle 55"/>
            <p:cNvSpPr>
              <a:spLocks noChangeArrowheads="1"/>
            </p:cNvSpPr>
            <p:nvPr/>
          </p:nvSpPr>
          <p:spPr bwMode="auto">
            <a:xfrm>
              <a:off x="2080" y="1165"/>
              <a:ext cx="28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Arial" charset="0"/>
                  <a:ea typeface="MS PGothic" charset="0"/>
                  <a:cs typeface="MS PGothic" charset="0"/>
                </a:rPr>
                <a:t>100%</a:t>
              </a:r>
              <a:endParaRPr lang="en-US" sz="1400" b="1">
                <a:latin typeface="Arial" charset="0"/>
                <a:ea typeface="MS PGothic" charset="0"/>
                <a:cs typeface="MS PGothic" charset="0"/>
              </a:endParaRPr>
            </a:p>
          </p:txBody>
        </p:sp>
        <p:sp>
          <p:nvSpPr>
            <p:cNvPr id="35895" name="Rectangle 56"/>
            <p:cNvSpPr>
              <a:spLocks noChangeArrowheads="1"/>
            </p:cNvSpPr>
            <p:nvPr/>
          </p:nvSpPr>
          <p:spPr bwMode="auto">
            <a:xfrm>
              <a:off x="1426" y="3147"/>
              <a:ext cx="2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Arial" charset="0"/>
                  <a:ea typeface="MS PGothic" charset="0"/>
                  <a:cs typeface="MS PGothic" charset="0"/>
                </a:rPr>
                <a:t>10%</a:t>
              </a:r>
              <a:endParaRPr lang="en-US" sz="1400" b="1">
                <a:latin typeface="Arial" charset="0"/>
                <a:ea typeface="MS PGothic" charset="0"/>
                <a:cs typeface="MS PGothic" charset="0"/>
              </a:endParaRPr>
            </a:p>
          </p:txBody>
        </p:sp>
        <p:sp>
          <p:nvSpPr>
            <p:cNvPr id="35896" name="Rectangle 57"/>
            <p:cNvSpPr>
              <a:spLocks noChangeArrowheads="1"/>
            </p:cNvSpPr>
            <p:nvPr/>
          </p:nvSpPr>
          <p:spPr bwMode="auto">
            <a:xfrm>
              <a:off x="1426" y="2900"/>
              <a:ext cx="2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Arial" charset="0"/>
                  <a:ea typeface="MS PGothic" charset="0"/>
                  <a:cs typeface="MS PGothic" charset="0"/>
                </a:rPr>
                <a:t>20%</a:t>
              </a:r>
              <a:endParaRPr lang="en-US" sz="1400" b="1">
                <a:latin typeface="Arial" charset="0"/>
                <a:ea typeface="MS PGothic" charset="0"/>
                <a:cs typeface="MS PGothic" charset="0"/>
              </a:endParaRPr>
            </a:p>
          </p:txBody>
        </p:sp>
        <p:sp>
          <p:nvSpPr>
            <p:cNvPr id="35897" name="Rectangle 58"/>
            <p:cNvSpPr>
              <a:spLocks noChangeArrowheads="1"/>
            </p:cNvSpPr>
            <p:nvPr/>
          </p:nvSpPr>
          <p:spPr bwMode="auto">
            <a:xfrm>
              <a:off x="1426" y="2652"/>
              <a:ext cx="2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Arial" charset="0"/>
                  <a:ea typeface="MS PGothic" charset="0"/>
                  <a:cs typeface="MS PGothic" charset="0"/>
                </a:rPr>
                <a:t>30%</a:t>
              </a:r>
              <a:endParaRPr lang="en-US" sz="1400" b="1">
                <a:latin typeface="Arial" charset="0"/>
                <a:ea typeface="MS PGothic" charset="0"/>
                <a:cs typeface="MS PGothic" charset="0"/>
              </a:endParaRPr>
            </a:p>
          </p:txBody>
        </p:sp>
        <p:sp>
          <p:nvSpPr>
            <p:cNvPr id="35898" name="Rectangle 59"/>
            <p:cNvSpPr>
              <a:spLocks noChangeArrowheads="1"/>
            </p:cNvSpPr>
            <p:nvPr/>
          </p:nvSpPr>
          <p:spPr bwMode="auto">
            <a:xfrm>
              <a:off x="1426" y="2404"/>
              <a:ext cx="2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Arial" charset="0"/>
                  <a:ea typeface="MS PGothic" charset="0"/>
                  <a:cs typeface="MS PGothic" charset="0"/>
                </a:rPr>
                <a:t>40%</a:t>
              </a:r>
              <a:endParaRPr lang="en-US" sz="1400" b="1">
                <a:latin typeface="Arial" charset="0"/>
                <a:ea typeface="MS PGothic" charset="0"/>
                <a:cs typeface="MS PGothic" charset="0"/>
              </a:endParaRPr>
            </a:p>
          </p:txBody>
        </p:sp>
        <p:sp>
          <p:nvSpPr>
            <p:cNvPr id="35899" name="Rectangle 60"/>
            <p:cNvSpPr>
              <a:spLocks noChangeArrowheads="1"/>
            </p:cNvSpPr>
            <p:nvPr/>
          </p:nvSpPr>
          <p:spPr bwMode="auto">
            <a:xfrm>
              <a:off x="1426" y="2156"/>
              <a:ext cx="2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Arial" charset="0"/>
                  <a:ea typeface="MS PGothic" charset="0"/>
                  <a:cs typeface="MS PGothic" charset="0"/>
                </a:rPr>
                <a:t>50%</a:t>
              </a:r>
              <a:endParaRPr lang="en-US" sz="1400" b="1">
                <a:latin typeface="Arial" charset="0"/>
                <a:ea typeface="MS PGothic" charset="0"/>
                <a:cs typeface="MS PGothic" charset="0"/>
              </a:endParaRPr>
            </a:p>
          </p:txBody>
        </p:sp>
        <p:sp>
          <p:nvSpPr>
            <p:cNvPr id="35900" name="Rectangle 61"/>
            <p:cNvSpPr>
              <a:spLocks noChangeArrowheads="1"/>
            </p:cNvSpPr>
            <p:nvPr/>
          </p:nvSpPr>
          <p:spPr bwMode="auto">
            <a:xfrm>
              <a:off x="1426" y="1908"/>
              <a:ext cx="2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Arial" charset="0"/>
                  <a:ea typeface="MS PGothic" charset="0"/>
                  <a:cs typeface="MS PGothic" charset="0"/>
                </a:rPr>
                <a:t>60%</a:t>
              </a:r>
              <a:endParaRPr lang="en-US" sz="1400" b="1">
                <a:latin typeface="Arial" charset="0"/>
                <a:ea typeface="MS PGothic" charset="0"/>
                <a:cs typeface="MS PGothic" charset="0"/>
              </a:endParaRPr>
            </a:p>
          </p:txBody>
        </p:sp>
        <p:sp>
          <p:nvSpPr>
            <p:cNvPr id="35901" name="Rectangle 62"/>
            <p:cNvSpPr>
              <a:spLocks noChangeArrowheads="1"/>
            </p:cNvSpPr>
            <p:nvPr/>
          </p:nvSpPr>
          <p:spPr bwMode="auto">
            <a:xfrm>
              <a:off x="1426" y="1660"/>
              <a:ext cx="2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Arial" charset="0"/>
                  <a:ea typeface="MS PGothic" charset="0"/>
                  <a:cs typeface="MS PGothic" charset="0"/>
                </a:rPr>
                <a:t>70%</a:t>
              </a:r>
              <a:endParaRPr lang="en-US" sz="1400" b="1">
                <a:latin typeface="Arial" charset="0"/>
                <a:ea typeface="MS PGothic" charset="0"/>
                <a:cs typeface="MS PGothic" charset="0"/>
              </a:endParaRPr>
            </a:p>
          </p:txBody>
        </p:sp>
        <p:sp>
          <p:nvSpPr>
            <p:cNvPr id="35902" name="Rectangle 63"/>
            <p:cNvSpPr>
              <a:spLocks noChangeArrowheads="1"/>
            </p:cNvSpPr>
            <p:nvPr/>
          </p:nvSpPr>
          <p:spPr bwMode="auto">
            <a:xfrm>
              <a:off x="1426" y="1413"/>
              <a:ext cx="2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Arial" charset="0"/>
                  <a:ea typeface="MS PGothic" charset="0"/>
                  <a:cs typeface="MS PGothic" charset="0"/>
                </a:rPr>
                <a:t>80%</a:t>
              </a:r>
              <a:endParaRPr lang="en-US" sz="1400" b="1">
                <a:latin typeface="Arial" charset="0"/>
                <a:ea typeface="MS PGothic" charset="0"/>
                <a:cs typeface="MS PGothic" charset="0"/>
              </a:endParaRPr>
            </a:p>
          </p:txBody>
        </p:sp>
        <p:sp>
          <p:nvSpPr>
            <p:cNvPr id="35903" name="Rectangle 64"/>
            <p:cNvSpPr>
              <a:spLocks noChangeArrowheads="1"/>
            </p:cNvSpPr>
            <p:nvPr/>
          </p:nvSpPr>
          <p:spPr bwMode="auto">
            <a:xfrm>
              <a:off x="1426" y="1165"/>
              <a:ext cx="2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Arial" charset="0"/>
                  <a:ea typeface="MS PGothic" charset="0"/>
                  <a:cs typeface="MS PGothic" charset="0"/>
                </a:rPr>
                <a:t>85%</a:t>
              </a:r>
              <a:endParaRPr lang="en-US" sz="1400" b="1">
                <a:latin typeface="Arial" charset="0"/>
                <a:ea typeface="MS PGothic" charset="0"/>
                <a:cs typeface="MS PGothic" charset="0"/>
              </a:endParaRPr>
            </a:p>
          </p:txBody>
        </p:sp>
        <p:sp>
          <p:nvSpPr>
            <p:cNvPr id="35904" name="Line 65"/>
            <p:cNvSpPr>
              <a:spLocks noChangeShapeType="1"/>
            </p:cNvSpPr>
            <p:nvPr/>
          </p:nvSpPr>
          <p:spPr bwMode="auto">
            <a:xfrm flipV="1">
              <a:off x="3598" y="3531"/>
              <a:ext cx="128" cy="132"/>
            </a:xfrm>
            <a:prstGeom prst="line">
              <a:avLst/>
            </a:prstGeom>
            <a:noFill/>
            <a:ln w="22225">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en-US"/>
            </a:p>
          </p:txBody>
        </p:sp>
        <p:sp>
          <p:nvSpPr>
            <p:cNvPr id="35905" name="Line 66"/>
            <p:cNvSpPr>
              <a:spLocks noChangeShapeType="1"/>
            </p:cNvSpPr>
            <p:nvPr/>
          </p:nvSpPr>
          <p:spPr bwMode="auto">
            <a:xfrm flipH="1" flipV="1">
              <a:off x="3593" y="901"/>
              <a:ext cx="148" cy="133"/>
            </a:xfrm>
            <a:prstGeom prst="line">
              <a:avLst/>
            </a:prstGeom>
            <a:noFill/>
            <a:ln w="22225">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en-US"/>
            </a:p>
          </p:txBody>
        </p:sp>
        <p:sp>
          <p:nvSpPr>
            <p:cNvPr id="35906" name="Freeform 67"/>
            <p:cNvSpPr>
              <a:spLocks/>
            </p:cNvSpPr>
            <p:nvPr/>
          </p:nvSpPr>
          <p:spPr bwMode="auto">
            <a:xfrm>
              <a:off x="1777" y="1505"/>
              <a:ext cx="54" cy="86"/>
            </a:xfrm>
            <a:custGeom>
              <a:avLst/>
              <a:gdLst>
                <a:gd name="T0" fmla="*/ 28 w 54"/>
                <a:gd name="T1" fmla="*/ 71 h 86"/>
                <a:gd name="T2" fmla="*/ 0 w 54"/>
                <a:gd name="T3" fmla="*/ 86 h 86"/>
                <a:gd name="T4" fmla="*/ 18 w 54"/>
                <a:gd name="T5" fmla="*/ 43 h 86"/>
                <a:gd name="T6" fmla="*/ 28 w 54"/>
                <a:gd name="T7" fmla="*/ 0 h 86"/>
                <a:gd name="T8" fmla="*/ 36 w 54"/>
                <a:gd name="T9" fmla="*/ 43 h 86"/>
                <a:gd name="T10" fmla="*/ 54 w 54"/>
                <a:gd name="T11" fmla="*/ 86 h 86"/>
                <a:gd name="T12" fmla="*/ 28 w 54"/>
                <a:gd name="T13" fmla="*/ 71 h 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86">
                  <a:moveTo>
                    <a:pt x="28" y="71"/>
                  </a:moveTo>
                  <a:lnTo>
                    <a:pt x="0" y="86"/>
                  </a:lnTo>
                  <a:lnTo>
                    <a:pt x="18" y="43"/>
                  </a:lnTo>
                  <a:lnTo>
                    <a:pt x="28" y="0"/>
                  </a:lnTo>
                  <a:lnTo>
                    <a:pt x="36" y="43"/>
                  </a:lnTo>
                  <a:lnTo>
                    <a:pt x="54" y="86"/>
                  </a:lnTo>
                  <a:lnTo>
                    <a:pt x="28"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7" name="Line 68"/>
            <p:cNvSpPr>
              <a:spLocks noChangeShapeType="1"/>
            </p:cNvSpPr>
            <p:nvPr/>
          </p:nvSpPr>
          <p:spPr bwMode="auto">
            <a:xfrm flipV="1">
              <a:off x="1803" y="1507"/>
              <a:ext cx="1" cy="1725"/>
            </a:xfrm>
            <a:prstGeom prst="line">
              <a:avLst/>
            </a:prstGeom>
            <a:noFill/>
            <a:ln w="25400">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en-US"/>
            </a:p>
          </p:txBody>
        </p:sp>
        <p:sp>
          <p:nvSpPr>
            <p:cNvPr id="35908" name="Line 69"/>
            <p:cNvSpPr>
              <a:spLocks noChangeShapeType="1"/>
            </p:cNvSpPr>
            <p:nvPr/>
          </p:nvSpPr>
          <p:spPr bwMode="auto">
            <a:xfrm flipV="1">
              <a:off x="3941" y="806"/>
              <a:ext cx="1" cy="202"/>
            </a:xfrm>
            <a:prstGeom prst="line">
              <a:avLst/>
            </a:prstGeom>
            <a:noFill/>
            <a:ln w="22225">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en-US"/>
            </a:p>
          </p:txBody>
        </p:sp>
        <p:sp>
          <p:nvSpPr>
            <p:cNvPr id="35909" name="Rectangle 70"/>
            <p:cNvSpPr>
              <a:spLocks noChangeArrowheads="1"/>
            </p:cNvSpPr>
            <p:nvPr/>
          </p:nvSpPr>
          <p:spPr bwMode="auto">
            <a:xfrm>
              <a:off x="1008" y="4153"/>
              <a:ext cx="10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i="1">
                  <a:solidFill>
                    <a:srgbClr val="000000"/>
                  </a:solidFill>
                  <a:latin typeface="Arial" charset="0"/>
                  <a:ea typeface="MS PGothic" charset="0"/>
                  <a:cs typeface="MS PGothic" charset="0"/>
                  <a:sym typeface="Symbol" charset="0"/>
                </a:rPr>
                <a:t>a</a:t>
              </a:r>
              <a:r>
                <a:rPr lang="en-US" sz="1600" b="1" i="1">
                  <a:solidFill>
                    <a:srgbClr val="000000"/>
                  </a:solidFill>
                  <a:latin typeface="Arial" charset="0"/>
                  <a:ea typeface="MS PGothic" charset="0"/>
                  <a:cs typeface="MS PGothic" charset="0"/>
                </a:rPr>
                <a:t>.</a:t>
              </a:r>
            </a:p>
          </p:txBody>
        </p:sp>
        <p:sp>
          <p:nvSpPr>
            <p:cNvPr id="35910" name="Rectangle 71"/>
            <p:cNvSpPr>
              <a:spLocks noChangeArrowheads="1"/>
            </p:cNvSpPr>
            <p:nvPr/>
          </p:nvSpPr>
          <p:spPr bwMode="auto">
            <a:xfrm>
              <a:off x="2984" y="4153"/>
              <a:ext cx="11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i="1">
                  <a:solidFill>
                    <a:srgbClr val="000000"/>
                  </a:solidFill>
                  <a:latin typeface="Arial" charset="0"/>
                  <a:ea typeface="MS PGothic" charset="0"/>
                  <a:cs typeface="MS PGothic" charset="0"/>
                </a:rPr>
                <a:t>b.</a:t>
              </a:r>
              <a:endParaRPr lang="en-US" sz="1600" b="1" i="1">
                <a:latin typeface="Arial" charset="0"/>
                <a:ea typeface="MS PGothic" charset="0"/>
                <a:cs typeface="MS PGothic" charset="0"/>
              </a:endParaRPr>
            </a:p>
          </p:txBody>
        </p:sp>
        <p:sp>
          <p:nvSpPr>
            <p:cNvPr id="35911" name="Text Box 72"/>
            <p:cNvSpPr txBox="1">
              <a:spLocks noChangeArrowheads="1"/>
            </p:cNvSpPr>
            <p:nvPr/>
          </p:nvSpPr>
          <p:spPr bwMode="auto">
            <a:xfrm>
              <a:off x="1520" y="0"/>
              <a:ext cx="2640" cy="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63500" tIns="63500" rIns="63500" bIns="63500">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700" b="1">
                  <a:latin typeface="Arial" charset="0"/>
                  <a:ea typeface="MS PGothic" charset="0"/>
                  <a:cs typeface="MS PGothic" charset="0"/>
                </a:rPr>
                <a:t>Copyright © The McGraw-Hill Companies, Inc. Permission required for reproduction or display.</a:t>
              </a:r>
            </a:p>
          </p:txBody>
        </p:sp>
        <p:sp>
          <p:nvSpPr>
            <p:cNvPr id="35912" name="Rectangle 73"/>
            <p:cNvSpPr>
              <a:spLocks noChangeArrowheads="1"/>
            </p:cNvSpPr>
            <p:nvPr/>
          </p:nvSpPr>
          <p:spPr bwMode="auto">
            <a:xfrm>
              <a:off x="4069" y="2183"/>
              <a:ext cx="340"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400" b="1">
                  <a:latin typeface="Arial" charset="0"/>
                  <a:ea typeface="MS PGothic" charset="0"/>
                  <a:cs typeface="MS PGothic" charset="0"/>
                </a:rPr>
                <a:t>50%</a:t>
              </a:r>
            </a:p>
          </p:txBody>
        </p:sp>
        <p:sp>
          <p:nvSpPr>
            <p:cNvPr id="35913" name="Rectangle 74"/>
            <p:cNvSpPr>
              <a:spLocks noChangeArrowheads="1"/>
            </p:cNvSpPr>
            <p:nvPr/>
          </p:nvSpPr>
          <p:spPr bwMode="auto">
            <a:xfrm>
              <a:off x="3394" y="2183"/>
              <a:ext cx="340"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400" b="1">
                  <a:latin typeface="Arial" charset="0"/>
                  <a:ea typeface="MS PGothic" charset="0"/>
                  <a:cs typeface="MS PGothic" charset="0"/>
                </a:rPr>
                <a:t>50%</a:t>
              </a:r>
            </a:p>
          </p:txBody>
        </p:sp>
        <p:sp>
          <p:nvSpPr>
            <p:cNvPr id="35914" name="Line 75"/>
            <p:cNvSpPr>
              <a:spLocks noChangeShapeType="1"/>
            </p:cNvSpPr>
            <p:nvPr/>
          </p:nvSpPr>
          <p:spPr bwMode="auto">
            <a:xfrm>
              <a:off x="1988" y="1507"/>
              <a:ext cx="1" cy="1725"/>
            </a:xfrm>
            <a:prstGeom prst="line">
              <a:avLst/>
            </a:prstGeom>
            <a:noFill/>
            <a:ln w="25400">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1594670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401638"/>
            <a:ext cx="8229600" cy="1143000"/>
          </a:xfrm>
        </p:spPr>
        <p:txBody>
          <a:bodyPr/>
          <a:lstStyle/>
          <a:p>
            <a:r>
              <a:rPr lang="en-US" dirty="0" smtClean="0"/>
              <a:t>Insects</a:t>
            </a:r>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92275"/>
            <a:ext cx="8991600"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102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en-US">
                <a:latin typeface="Times New Roman" charset="0"/>
                <a:cs typeface="+mj-cs"/>
              </a:rPr>
              <a:t>Trachea</a:t>
            </a:r>
          </a:p>
        </p:txBody>
      </p:sp>
      <p:sp>
        <p:nvSpPr>
          <p:cNvPr id="26627" name="Rectangle 3"/>
          <p:cNvSpPr>
            <a:spLocks noGrp="1" noChangeArrowheads="1"/>
          </p:cNvSpPr>
          <p:nvPr>
            <p:ph type="body" idx="1"/>
          </p:nvPr>
        </p:nvSpPr>
        <p:spPr/>
        <p:txBody>
          <a:bodyPr/>
          <a:lstStyle/>
          <a:p>
            <a:pPr>
              <a:defRPr/>
            </a:pPr>
            <a:r>
              <a:rPr lang="en-US">
                <a:latin typeface="Times New Roman" charset="0"/>
                <a:cs typeface="+mn-cs"/>
              </a:rPr>
              <a:t>Air tubes that branch throughout the body</a:t>
            </a:r>
          </a:p>
          <a:p>
            <a:pPr>
              <a:defRPr/>
            </a:pPr>
            <a:r>
              <a:rPr lang="en-US">
                <a:latin typeface="Times New Roman" charset="0"/>
                <a:cs typeface="+mn-cs"/>
              </a:rPr>
              <a:t>finest tubes (tracheoles) extend to nearly every cell in the body</a:t>
            </a:r>
          </a:p>
          <a:p>
            <a:pPr>
              <a:defRPr/>
            </a:pPr>
            <a:r>
              <a:rPr lang="en-US">
                <a:latin typeface="Times New Roman" charset="0"/>
                <a:cs typeface="+mn-cs"/>
              </a:rPr>
              <a:t>gas diffuses across moist epithelium that lines the terminal ends</a:t>
            </a:r>
          </a:p>
        </p:txBody>
      </p:sp>
    </p:spTree>
    <p:extLst>
      <p:ext uri="{BB962C8B-B14F-4D97-AF65-F5344CB8AC3E}">
        <p14:creationId xmlns:p14="http://schemas.microsoft.com/office/powerpoint/2010/main" val="42288628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defRPr/>
            </a:pPr>
            <a:r>
              <a:rPr lang="en-US">
                <a:latin typeface="Times New Roman" charset="0"/>
                <a:cs typeface="+mj-cs"/>
              </a:rPr>
              <a:t>Trachea</a:t>
            </a:r>
          </a:p>
        </p:txBody>
      </p:sp>
      <p:sp>
        <p:nvSpPr>
          <p:cNvPr id="28675" name="Rectangle 3"/>
          <p:cNvSpPr>
            <a:spLocks noGrp="1" noChangeArrowheads="1"/>
          </p:cNvSpPr>
          <p:nvPr>
            <p:ph type="body" idx="1"/>
          </p:nvPr>
        </p:nvSpPr>
        <p:spPr/>
        <p:txBody>
          <a:bodyPr/>
          <a:lstStyle/>
          <a:p>
            <a:pPr>
              <a:defRPr/>
            </a:pPr>
            <a:r>
              <a:rPr lang="en-US">
                <a:latin typeface="Times New Roman" charset="0"/>
                <a:cs typeface="+mn-cs"/>
              </a:rPr>
              <a:t>Found in insects</a:t>
            </a:r>
          </a:p>
          <a:p>
            <a:pPr>
              <a:defRPr/>
            </a:pPr>
            <a:r>
              <a:rPr lang="en-US">
                <a:latin typeface="Times New Roman" charset="0"/>
                <a:cs typeface="+mn-cs"/>
              </a:rPr>
              <a:t>Open Circulatory system of insects is NOT involved in transporting gases</a:t>
            </a:r>
          </a:p>
          <a:p>
            <a:pPr>
              <a:defRPr/>
            </a:pPr>
            <a:r>
              <a:rPr lang="en-US">
                <a:latin typeface="Times New Roman" charset="0"/>
                <a:cs typeface="+mn-cs"/>
              </a:rPr>
              <a:t>Ventilation</a:t>
            </a:r>
          </a:p>
          <a:p>
            <a:pPr lvl="1">
              <a:defRPr/>
            </a:pPr>
            <a:r>
              <a:rPr lang="en-US">
                <a:latin typeface="Times New Roman" charset="0"/>
              </a:rPr>
              <a:t>diffusion</a:t>
            </a:r>
          </a:p>
          <a:p>
            <a:pPr lvl="1">
              <a:defRPr/>
            </a:pPr>
            <a:r>
              <a:rPr lang="en-US">
                <a:latin typeface="Times New Roman" charset="0"/>
              </a:rPr>
              <a:t>body movements</a:t>
            </a:r>
          </a:p>
        </p:txBody>
      </p:sp>
    </p:spTree>
    <p:extLst>
      <p:ext uri="{BB962C8B-B14F-4D97-AF65-F5344CB8AC3E}">
        <p14:creationId xmlns:p14="http://schemas.microsoft.com/office/powerpoint/2010/main" val="26128006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8675">
                                            <p:txEl>
                                              <p:pRg st="3" end="3"/>
                                            </p:txEl>
                                          </p:spTgt>
                                        </p:tgtEl>
                                        <p:attrNameLst>
                                          <p:attrName>style.visibility</p:attrName>
                                        </p:attrNameLst>
                                      </p:cBhvr>
                                      <p:to>
                                        <p:strVal val="visible"/>
                                      </p:to>
                                    </p:set>
                                    <p:anim calcmode="lin" valueType="num">
                                      <p:cBhvr additive="base">
                                        <p:cTn id="23" dur="500" fill="hold"/>
                                        <p:tgtEl>
                                          <p:spTgt spid="28675">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8675">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 calcmode="lin" valueType="num">
                                      <p:cBhvr additive="base">
                                        <p:cTn id="27" dur="500" fill="hold"/>
                                        <p:tgtEl>
                                          <p:spTgt spid="2867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867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defRPr/>
            </a:pPr>
            <a:r>
              <a:rPr lang="en-US">
                <a:latin typeface="Times New Roman" charset="0"/>
                <a:cs typeface="+mj-cs"/>
              </a:rPr>
              <a:t>Air as respiratory medium</a:t>
            </a:r>
          </a:p>
        </p:txBody>
      </p:sp>
      <p:sp>
        <p:nvSpPr>
          <p:cNvPr id="26627" name="Rectangle 3"/>
          <p:cNvSpPr>
            <a:spLocks noGrp="1" noChangeArrowheads="1"/>
          </p:cNvSpPr>
          <p:nvPr>
            <p:ph type="body" idx="1"/>
          </p:nvPr>
        </p:nvSpPr>
        <p:spPr/>
        <p:txBody>
          <a:bodyPr/>
          <a:lstStyle/>
          <a:p>
            <a:pPr>
              <a:defRPr/>
            </a:pPr>
            <a:r>
              <a:rPr lang="en-US">
                <a:latin typeface="Times New Roman" charset="0"/>
                <a:cs typeface="+mn-cs"/>
              </a:rPr>
              <a:t>Solution…</a:t>
            </a:r>
          </a:p>
          <a:p>
            <a:pPr lvl="1">
              <a:defRPr/>
            </a:pPr>
            <a:r>
              <a:rPr lang="en-US">
                <a:latin typeface="Times New Roman" charset="0"/>
              </a:rPr>
              <a:t>fold respiratory surface inside the body</a:t>
            </a:r>
          </a:p>
        </p:txBody>
      </p:sp>
    </p:spTree>
    <p:extLst>
      <p:ext uri="{BB962C8B-B14F-4D97-AF65-F5344CB8AC3E}">
        <p14:creationId xmlns:p14="http://schemas.microsoft.com/office/powerpoint/2010/main" val="156844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smtClean="0"/>
              <a:t>Trachea and bronchi structure</a:t>
            </a:r>
          </a:p>
          <a:p>
            <a:pPr lvl="1"/>
            <a:r>
              <a:rPr lang="en-US" dirty="0" smtClean="0"/>
              <a:t>The trachea and bronchi are made of incomplete rings of cartilage.</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r"/>
            <a:r>
              <a:rPr lang="en-US" sz="800" i="1" dirty="0" smtClean="0">
                <a:solidFill>
                  <a:srgbClr val="828282"/>
                </a:solidFill>
                <a:latin typeface="Arial" charset="0"/>
                <a:ea typeface="ＭＳ Ｐゴシック" charset="0"/>
                <a:sym typeface="Helvetica Neue" charset="0"/>
              </a:rPr>
              <a:t>Connexions.</a:t>
            </a:r>
            <a:r>
              <a:rPr lang="en-US" sz="800" dirty="0" smtClean="0">
                <a:solidFill>
                  <a:srgbClr val="828282"/>
                </a:solidFill>
                <a:latin typeface="Arial" charset="0"/>
                <a:ea typeface="ＭＳ Ｐゴシック" charset="0"/>
                <a:sym typeface="Helvetica Neue" charset="0"/>
              </a:rPr>
              <a:t>  </a:t>
            </a:r>
            <a:r>
              <a:rPr lang="en-US" sz="800" dirty="0" smtClean="0">
                <a:solidFill>
                  <a:srgbClr val="828282"/>
                </a:solidFill>
                <a:latin typeface="Arial" charset="0"/>
                <a:ea typeface="ＭＳ Ｐゴシック" charset="0"/>
                <a:sym typeface="Helvetica Neue" charset="0"/>
                <a:hlinkClick r:id="rId3"/>
              </a:rPr>
              <a:t>CC BY 3.0</a:t>
            </a:r>
            <a:r>
              <a:rPr lang="en-US" sz="800" dirty="0" smtClean="0">
                <a:solidFill>
                  <a:srgbClr val="828282"/>
                </a:solidFill>
                <a:latin typeface="Arial" charset="0"/>
                <a:ea typeface="ＭＳ Ｐゴシック" charset="0"/>
                <a:sym typeface="Helvetica Neue" charset="0"/>
              </a:rPr>
              <a:t> </a:t>
            </a:r>
            <a:r>
              <a:rPr lang="en-US" sz="800" dirty="0" smtClean="0">
                <a:solidFill>
                  <a:srgbClr val="828282"/>
                </a:solidFill>
                <a:latin typeface="Arial" charset="0"/>
                <a:ea typeface="ＭＳ Ｐゴシック" charset="0"/>
                <a:sym typeface="Helvetica Neue" charset="0"/>
                <a:hlinkClick r:id="rId4"/>
              </a:rPr>
              <a:t>http://cnx.org/content/m44792/latest/Figure_39_01_07.jpg</a:t>
            </a:r>
            <a:r>
              <a:rPr lang="en-US" sz="800" dirty="0" smtClean="0">
                <a:solidFill>
                  <a:srgbClr val="828282"/>
                </a:solidFill>
                <a:latin typeface="Arial" charset="0"/>
                <a:ea typeface="ＭＳ Ｐゴシック" charset="0"/>
                <a:sym typeface="Helvetica Neue" charset="0"/>
              </a:rPr>
              <a:t> </a:t>
            </a: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Respiratory System</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8" name="Picture 7" descr="appendiximage.jpg"/>
          <p:cNvPicPr>
            <a:picLocks noChangeAspect="1"/>
          </p:cNvPicPr>
          <p:nvPr/>
        </p:nvPicPr>
        <p:blipFill>
          <a:blip r:embed="rId6">
            <a:extLst>
              <a:ext uri="{4e4a0f3dc855f4304c6df735a91a7b57}">
                <a14:useLocalDpi xmlns:a14="http://schemas.microsoft.com/office/drawing/2010/main" xmlns="" val="0"/>
              </a:ext>
            </a:extLst>
          </a:blip>
          <a:stretch>
            <a:fillRect/>
          </a:stretch>
        </p:blipFill>
        <p:spPr>
          <a:xfrm>
            <a:off x="2628900" y="533400"/>
            <a:ext cx="3886200" cy="4343400"/>
          </a:xfrm>
          <a:prstGeom prst="rect">
            <a:avLst/>
          </a:prstGeom>
        </p:spPr>
      </p:pic>
    </p:spTree>
    <p:extLst>
      <p:ext uri="{BB962C8B-B14F-4D97-AF65-F5344CB8AC3E}">
        <p14:creationId xmlns:p14="http://schemas.microsoft.com/office/powerpoint/2010/main" val="3997179114"/>
      </p:ext>
    </p:extLst>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smtClean="0"/>
              <a:t>Electron microscope image of cilia</a:t>
            </a:r>
          </a:p>
          <a:p>
            <a:pPr lvl="1"/>
            <a:r>
              <a:rPr lang="en-US" dirty="0" smtClean="0"/>
              <a:t>The bronchi and bronchioles contain cilia that help move mucus and other particles out of the lungs.</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r"/>
            <a:r>
              <a:rPr lang="en-US" sz="800" i="1" dirty="0" smtClean="0">
                <a:solidFill>
                  <a:srgbClr val="828282"/>
                </a:solidFill>
                <a:latin typeface="Arial" charset="0"/>
                <a:ea typeface="ＭＳ Ｐゴシック" charset="0"/>
                <a:sym typeface="Helvetica Neue" charset="0"/>
              </a:rPr>
              <a:t>Connexions.</a:t>
            </a:r>
            <a:r>
              <a:rPr lang="en-US" sz="800" dirty="0" smtClean="0">
                <a:solidFill>
                  <a:srgbClr val="828282"/>
                </a:solidFill>
                <a:latin typeface="Arial" charset="0"/>
                <a:ea typeface="ＭＳ Ｐゴシック" charset="0"/>
                <a:sym typeface="Helvetica Neue" charset="0"/>
              </a:rPr>
              <a:t>  </a:t>
            </a:r>
            <a:r>
              <a:rPr lang="en-US" sz="800" dirty="0" smtClean="0">
                <a:solidFill>
                  <a:srgbClr val="828282"/>
                </a:solidFill>
                <a:latin typeface="Arial" charset="0"/>
                <a:ea typeface="ＭＳ Ｐゴシック" charset="0"/>
                <a:sym typeface="Helvetica Neue" charset="0"/>
                <a:hlinkClick r:id="rId3"/>
              </a:rPr>
              <a:t>CC BY 3.0</a:t>
            </a:r>
            <a:r>
              <a:rPr lang="en-US" sz="800" dirty="0" smtClean="0">
                <a:solidFill>
                  <a:srgbClr val="828282"/>
                </a:solidFill>
                <a:latin typeface="Arial" charset="0"/>
                <a:ea typeface="ＭＳ Ｐゴシック" charset="0"/>
                <a:sym typeface="Helvetica Neue" charset="0"/>
              </a:rPr>
              <a:t> </a:t>
            </a:r>
            <a:r>
              <a:rPr lang="en-US" sz="800" dirty="0" smtClean="0">
                <a:solidFill>
                  <a:srgbClr val="828282"/>
                </a:solidFill>
                <a:latin typeface="Arial" charset="0"/>
                <a:ea typeface="ＭＳ Ｐゴシック" charset="0"/>
                <a:sym typeface="Helvetica Neue" charset="0"/>
                <a:hlinkClick r:id="rId4"/>
              </a:rPr>
              <a:t>http://cnx.org/content/m44792/latest/Figure_39_01_10.jpg</a:t>
            </a:r>
            <a:r>
              <a:rPr lang="en-US" sz="800" dirty="0" smtClean="0">
                <a:solidFill>
                  <a:srgbClr val="828282"/>
                </a:solidFill>
                <a:latin typeface="Arial" charset="0"/>
                <a:ea typeface="ＭＳ Ｐゴシック" charset="0"/>
                <a:sym typeface="Helvetica Neue" charset="0"/>
              </a:rPr>
              <a:t> </a:t>
            </a: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Respiratory System</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8" name="Picture 7" descr="appendiximage.jpg"/>
          <p:cNvPicPr>
            <a:picLocks noChangeAspect="1"/>
          </p:cNvPicPr>
          <p:nvPr/>
        </p:nvPicPr>
        <p:blipFill>
          <a:blip r:embed="rId6">
            <a:extLst>
              <a:ext uri="{45ff3984844c1b235b0d2e082767b907}">
                <a14:useLocalDpi xmlns:a14="http://schemas.microsoft.com/office/drawing/2010/main" xmlns="" val="0"/>
              </a:ext>
            </a:extLst>
          </a:blip>
          <a:stretch>
            <a:fillRect/>
          </a:stretch>
        </p:blipFill>
        <p:spPr>
          <a:xfrm>
            <a:off x="2400300" y="533400"/>
            <a:ext cx="4343400" cy="4343400"/>
          </a:xfrm>
          <a:prstGeom prst="rect">
            <a:avLst/>
          </a:prstGeom>
        </p:spPr>
      </p:pic>
    </p:spTree>
    <p:extLst>
      <p:ext uri="{BB962C8B-B14F-4D97-AF65-F5344CB8AC3E}">
        <p14:creationId xmlns:p14="http://schemas.microsoft.com/office/powerpoint/2010/main" val="52264529"/>
      </p:ext>
    </p:extLst>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smtClean="0"/>
              <a:t>Alveolar structure</a:t>
            </a:r>
          </a:p>
          <a:p>
            <a:pPr lvl="1"/>
            <a:r>
              <a:rPr lang="en-US" dirty="0" smtClean="0"/>
              <a:t>Terminal bronchioles are connected by respiratory bronchioles to alveolar ducts and alveolar sacs.Each alveolar sac contains 20 to 30 spherical alveoli and has the appearance of a bunch of grapes.Air flows into the atrium of the alveolar sac, then circulates into alveoli where gas exchange occurs with the capillaries.Mucus glands secrete mucus into the airways, keeping them moist and flexible.</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r"/>
            <a:r>
              <a:rPr lang="en-US" sz="800" i="1" dirty="0" smtClean="0">
                <a:solidFill>
                  <a:srgbClr val="828282"/>
                </a:solidFill>
                <a:latin typeface="Arial" charset="0"/>
                <a:ea typeface="ＭＳ Ｐゴシック" charset="0"/>
                <a:sym typeface="Helvetica Neue" charset="0"/>
              </a:rPr>
              <a:t>Connexions.</a:t>
            </a:r>
            <a:r>
              <a:rPr lang="en-US" sz="800" dirty="0" smtClean="0">
                <a:solidFill>
                  <a:srgbClr val="828282"/>
                </a:solidFill>
                <a:latin typeface="Arial" charset="0"/>
                <a:ea typeface="ＭＳ Ｐゴシック" charset="0"/>
                <a:sym typeface="Helvetica Neue" charset="0"/>
              </a:rPr>
              <a:t> "Print ." </a:t>
            </a:r>
            <a:r>
              <a:rPr lang="en-US" sz="800" dirty="0" smtClean="0">
                <a:solidFill>
                  <a:srgbClr val="828282"/>
                </a:solidFill>
                <a:latin typeface="Arial" charset="0"/>
                <a:ea typeface="ＭＳ Ｐゴシック" charset="0"/>
                <a:sym typeface="Helvetica Neue" charset="0"/>
                <a:hlinkClick r:id="rId3"/>
              </a:rPr>
              <a:t>CC BY 3.0</a:t>
            </a:r>
            <a:r>
              <a:rPr lang="en-US" sz="800" dirty="0" smtClean="0">
                <a:solidFill>
                  <a:srgbClr val="828282"/>
                </a:solidFill>
                <a:latin typeface="Arial" charset="0"/>
                <a:ea typeface="ＭＳ Ｐゴシック" charset="0"/>
                <a:sym typeface="Helvetica Neue" charset="0"/>
              </a:rPr>
              <a:t> </a:t>
            </a:r>
            <a:r>
              <a:rPr lang="en-US" sz="800" dirty="0" smtClean="0">
                <a:solidFill>
                  <a:srgbClr val="828282"/>
                </a:solidFill>
                <a:latin typeface="Arial" charset="0"/>
                <a:ea typeface="ＭＳ Ｐゴシック" charset="0"/>
                <a:sym typeface="Helvetica Neue" charset="0"/>
                <a:hlinkClick r:id="rId4"/>
              </a:rPr>
              <a:t>http://cnx.org/content/m44792/latest/Figure_39_01_09.jpg</a:t>
            </a:r>
            <a:r>
              <a:rPr lang="en-US" sz="800" dirty="0" smtClean="0">
                <a:solidFill>
                  <a:srgbClr val="828282"/>
                </a:solidFill>
                <a:latin typeface="Arial" charset="0"/>
                <a:ea typeface="ＭＳ Ｐゴシック" charset="0"/>
                <a:sym typeface="Helvetica Neue" charset="0"/>
              </a:rPr>
              <a:t> </a:t>
            </a: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Respiratory System</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8" name="Picture 7" descr="appendiximage.jpg"/>
          <p:cNvPicPr>
            <a:picLocks noChangeAspect="1"/>
          </p:cNvPicPr>
          <p:nvPr/>
        </p:nvPicPr>
        <p:blipFill>
          <a:blip r:embed="rId6">
            <a:extLst>
              <a:ext uri="{d353815216e1b840eb45637a62ea1a85}">
                <a14:useLocalDpi xmlns:a14="http://schemas.microsoft.com/office/drawing/2010/main" xmlns="" val="0"/>
              </a:ext>
            </a:extLst>
          </a:blip>
          <a:stretch>
            <a:fillRect/>
          </a:stretch>
        </p:blipFill>
        <p:spPr>
          <a:xfrm>
            <a:off x="1311266" y="533400"/>
            <a:ext cx="6521468" cy="4343400"/>
          </a:xfrm>
          <a:prstGeom prst="rect">
            <a:avLst/>
          </a:prstGeom>
        </p:spPr>
      </p:pic>
    </p:spTree>
    <p:extLst>
      <p:ext uri="{BB962C8B-B14F-4D97-AF65-F5344CB8AC3E}">
        <p14:creationId xmlns:p14="http://schemas.microsoft.com/office/powerpoint/2010/main" val="2051849393"/>
      </p:ext>
    </p:extLst>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smtClean="0"/>
              <a:t>Lung structure</a:t>
            </a:r>
          </a:p>
          <a:p>
            <a:pPr lvl="1"/>
            <a:r>
              <a:rPr lang="en-US" dirty="0" smtClean="0"/>
              <a:t>The trachea bifurcates into the right and left bronchi in the lungs.The larger right lung is made of three lobes.To accommodate the heart, the left lung is smaller, having only two lobes.</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r"/>
            <a:r>
              <a:rPr lang="en-US" sz="800" i="1" dirty="0" smtClean="0">
                <a:solidFill>
                  <a:srgbClr val="828282"/>
                </a:solidFill>
                <a:latin typeface="Arial" charset="0"/>
                <a:ea typeface="ＭＳ Ｐゴシック" charset="0"/>
                <a:sym typeface="Helvetica Neue" charset="0"/>
              </a:rPr>
              <a:t>Connexions.</a:t>
            </a:r>
            <a:r>
              <a:rPr lang="en-US" sz="800" dirty="0" smtClean="0">
                <a:solidFill>
                  <a:srgbClr val="828282"/>
                </a:solidFill>
                <a:latin typeface="Arial" charset="0"/>
                <a:ea typeface="ＭＳ Ｐゴシック" charset="0"/>
                <a:sym typeface="Helvetica Neue" charset="0"/>
              </a:rPr>
              <a:t> "Print ." </a:t>
            </a:r>
            <a:r>
              <a:rPr lang="en-US" sz="800" dirty="0" smtClean="0">
                <a:solidFill>
                  <a:srgbClr val="828282"/>
                </a:solidFill>
                <a:latin typeface="Arial" charset="0"/>
                <a:ea typeface="ＭＳ Ｐゴシック" charset="0"/>
                <a:sym typeface="Helvetica Neue" charset="0"/>
                <a:hlinkClick r:id="rId4"/>
              </a:rPr>
              <a:t>CC BY 3.0</a:t>
            </a:r>
            <a:r>
              <a:rPr lang="en-US" sz="800" dirty="0" smtClean="0">
                <a:solidFill>
                  <a:srgbClr val="828282"/>
                </a:solidFill>
                <a:latin typeface="Arial" charset="0"/>
                <a:ea typeface="ＭＳ Ｐゴシック" charset="0"/>
                <a:sym typeface="Helvetica Neue" charset="0"/>
              </a:rPr>
              <a:t> </a:t>
            </a:r>
            <a:r>
              <a:rPr lang="en-US" sz="800" dirty="0" smtClean="0">
                <a:solidFill>
                  <a:srgbClr val="828282"/>
                </a:solidFill>
                <a:latin typeface="Arial" charset="0"/>
                <a:ea typeface="ＭＳ Ｐゴシック" charset="0"/>
                <a:sym typeface="Helvetica Neue" charset="0"/>
                <a:hlinkClick r:id="rId5"/>
              </a:rPr>
              <a:t>http://cnx.org/content/m44792/latest/Figure_39_01_08.jpg</a:t>
            </a:r>
            <a:r>
              <a:rPr lang="en-US" sz="800" dirty="0" smtClean="0">
                <a:solidFill>
                  <a:srgbClr val="828282"/>
                </a:solidFill>
                <a:latin typeface="Arial" charset="0"/>
                <a:ea typeface="ＭＳ Ｐゴシック" charset="0"/>
                <a:sym typeface="Helvetica Neue" charset="0"/>
              </a:rPr>
              <a:t> </a:t>
            </a:r>
            <a:r>
              <a:rPr lang="en-US" sz="800" u="sng" dirty="0" smtClean="0">
                <a:solidFill>
                  <a:srgbClr val="FFFFFF"/>
                </a:solidFill>
                <a:latin typeface="Arial"/>
                <a:ea typeface="ＭＳ Ｐゴシック" charset="0"/>
                <a:cs typeface="Arial"/>
                <a:sym typeface="Helvetica Neue" charset="0"/>
                <a:hlinkClick r:id="rId6"/>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Respiratory System</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8" name="Picture 7" descr="appendiximage.jpg"/>
          <p:cNvPicPr>
            <a:picLocks noChangeAspect="1"/>
          </p:cNvPicPr>
          <p:nvPr/>
        </p:nvPicPr>
        <p:blipFill>
          <a:blip r:embed="rId7">
            <a:extLst>
              <a:ext uri="{fd5621550affb72c113711bb3b3cb0be}">
                <a14:useLocalDpi xmlns:a14="http://schemas.microsoft.com/office/drawing/2010/main" xmlns="" val="0"/>
              </a:ext>
            </a:extLst>
          </a:blip>
          <a:stretch>
            <a:fillRect/>
          </a:stretch>
        </p:blipFill>
        <p:spPr>
          <a:xfrm>
            <a:off x="1137684" y="533400"/>
            <a:ext cx="6868632" cy="4343400"/>
          </a:xfrm>
          <a:prstGeom prst="rect">
            <a:avLst/>
          </a:prstGeom>
        </p:spPr>
      </p:pic>
    </p:spTree>
    <p:extLst>
      <p:ext uri="{BB962C8B-B14F-4D97-AF65-F5344CB8AC3E}">
        <p14:creationId xmlns:p14="http://schemas.microsoft.com/office/powerpoint/2010/main" val="613823428"/>
      </p:ext>
    </p:extLst>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8837613" cy="457200"/>
          </a:xfrm>
        </p:spPr>
        <p:txBody>
          <a:bodyPr lIns="91435" tIns="45718" rIns="91435" bIns="45718" anchor="t"/>
          <a:lstStyle/>
          <a:p>
            <a:pPr>
              <a:tabLst>
                <a:tab pos="1028700" algn="l"/>
              </a:tabLst>
              <a:defRPr/>
            </a:pPr>
            <a:r>
              <a:rPr lang="en-US" sz="2400">
                <a:solidFill>
                  <a:schemeClr val="tx1"/>
                </a:solidFill>
                <a:latin typeface="Arial" charset="0"/>
                <a:cs typeface="+mj-cs"/>
              </a:rPr>
              <a:t>Negative pressure breathing</a:t>
            </a:r>
            <a:endParaRPr lang="en-US" sz="2400">
              <a:solidFill>
                <a:schemeClr val="tx1"/>
              </a:solidFill>
              <a:latin typeface="Times New Roman" charset="0"/>
              <a:cs typeface="+mj-cs"/>
            </a:endParaRPr>
          </a:p>
        </p:txBody>
      </p:sp>
      <p:pic>
        <p:nvPicPr>
          <p:cNvPr id="46082" name="Picture 5" descr="f44-28_how_a_human_brea_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28650"/>
            <a:ext cx="7848600"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6990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Fish</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597141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170</TotalTime>
  <Words>876</Words>
  <Application>Microsoft Macintosh PowerPoint</Application>
  <PresentationFormat>On-screen Show (4:3)</PresentationFormat>
  <Paragraphs>148</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Mammals</vt:lpstr>
      <vt:lpstr>Air as respiratory medium</vt:lpstr>
      <vt:lpstr>Air as respiratory medium</vt:lpstr>
      <vt:lpstr>PowerPoint Presentation</vt:lpstr>
      <vt:lpstr>PowerPoint Presentation</vt:lpstr>
      <vt:lpstr>PowerPoint Presentation</vt:lpstr>
      <vt:lpstr>PowerPoint Presentation</vt:lpstr>
      <vt:lpstr>Negative pressure breathing</vt:lpstr>
      <vt:lpstr>Fish</vt:lpstr>
      <vt:lpstr>Disadvantages of Water for Gas Exchange</vt:lpstr>
      <vt:lpstr>What adaptations do fish have to counteract these disadvantages?</vt:lpstr>
      <vt:lpstr>Gills</vt:lpstr>
      <vt:lpstr>Water as Respiratory Medium</vt:lpstr>
      <vt:lpstr>Ventilation</vt:lpstr>
      <vt:lpstr>Ventilation</vt:lpstr>
      <vt:lpstr>Gas Exchange Systems</vt:lpstr>
      <vt:lpstr>PowerPoint Presentation</vt:lpstr>
      <vt:lpstr>Gas Exchange Systems</vt:lpstr>
      <vt:lpstr>Countercurrent Exchange</vt:lpstr>
      <vt:lpstr>PowerPoint Presentation</vt:lpstr>
      <vt:lpstr>Insects</vt:lpstr>
      <vt:lpstr>Trachea</vt:lpstr>
      <vt:lpstr>Trachea</vt:lpstr>
    </vt:vector>
  </TitlesOfParts>
  <Company>King's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Commins</dc:creator>
  <cp:lastModifiedBy>Stephanie Commins</cp:lastModifiedBy>
  <cp:revision>3</cp:revision>
  <dcterms:created xsi:type="dcterms:W3CDTF">2015-04-30T20:13:46Z</dcterms:created>
  <dcterms:modified xsi:type="dcterms:W3CDTF">2015-04-30T23:04:15Z</dcterms:modified>
</cp:coreProperties>
</file>