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70" r:id="rId10"/>
    <p:sldId id="271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DFEE-CB6E-6E43-97D1-032E7D164346}" type="datetimeFigureOut">
              <a:rPr lang="en-US" smtClean="0"/>
              <a:t>9/02/15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D7EA4-D805-E741-B95F-A772CC00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E57313-BB51-8246-89E9-6AD398907525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75492F-407C-C248-A185-73849F79D05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F967B9-1C97-204E-91C6-53C0577E3C7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Chemosynthesis is the biological conversion</a:t>
            </a:r>
            <a:r>
              <a:rPr lang="en-US" baseline="0" dirty="0" smtClean="0"/>
              <a:t> of one or more carbon molecules and nutrients into organic matter using the oxidation of inorganic molecules as a source of energy, rather than sunlight, as in photosynthesis.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7EA4-D805-E741-B95F-A772CC008C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5DB968-0A66-0540-9600-88AE4350C03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203F60-4740-A74F-A38F-6995E168E6B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1737F4-AD31-F047-9235-E21321700615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1576F-F4E3-E746-88C4-8CAE5ADCF018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67B0-2ABA-2244-8332-E92F23923A5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7592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C47B20-7DC3-0440-A140-C133C643E56C}" type="datetimeFigureOut">
              <a:rPr lang="en-US" smtClean="0"/>
              <a:t>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7CF74B9-0BA3-8149-B4F4-A4EDE6C58E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dencomposer.com/dicomp-gallery-4.html" TargetMode="External"/><Relationship Id="rId4" Type="http://schemas.openxmlformats.org/officeDocument/2006/relationships/hyperlink" Target="http://www.astro.yale.edu/chunter/presentations/cty/yellowstone-morning-glory.jpg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books.org/wiki/File:Wolves_Kill.jpg" TargetMode="Externa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Ecology Notes</a:t>
            </a:r>
          </a:p>
        </p:txBody>
      </p:sp>
    </p:spTree>
    <p:extLst>
      <p:ext uri="{BB962C8B-B14F-4D97-AF65-F5344CB8AC3E}">
        <p14:creationId xmlns:p14="http://schemas.microsoft.com/office/powerpoint/2010/main" val="2645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Times New Roman" charset="0"/>
              </a:rPr>
              <a:t>Biotic &amp; Abiotic Factors of Ecosystems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914400"/>
            <a:ext cx="7772400" cy="954088"/>
          </a:xfrm>
        </p:spPr>
        <p:txBody>
          <a:bodyPr>
            <a:noAutofit/>
          </a:bodyPr>
          <a:lstStyle/>
          <a:p>
            <a:pPr marL="342900" indent="-342900" eaLnBrk="1" hangingPunct="1"/>
            <a:r>
              <a:rPr lang="en-US" b="1" u="sng" dirty="0">
                <a:solidFill>
                  <a:srgbClr val="008000"/>
                </a:solidFill>
                <a:latin typeface="Times New Roman" charset="0"/>
              </a:rPr>
              <a:t>Biotic</a:t>
            </a:r>
            <a:r>
              <a:rPr lang="en-US" b="1" dirty="0">
                <a:latin typeface="Times New Roman" charset="0"/>
              </a:rPr>
              <a:t> (living)</a:t>
            </a:r>
          </a:p>
          <a:p>
            <a:pPr marL="742950" lvl="1" indent="-285750" eaLnBrk="1" hangingPunct="1"/>
            <a:r>
              <a:rPr lang="en-US" sz="2400" b="1" dirty="0">
                <a:latin typeface="Times New Roman" charset="0"/>
              </a:rPr>
              <a:t>Ex. – bacteria, animals, plants</a:t>
            </a:r>
          </a:p>
          <a:p>
            <a:pPr marL="342900" indent="-342900" eaLnBrk="1" hangingPunct="1"/>
            <a:r>
              <a:rPr lang="en-US" b="1" u="sng" dirty="0">
                <a:solidFill>
                  <a:srgbClr val="0000FF"/>
                </a:solidFill>
                <a:latin typeface="Times New Roman" charset="0"/>
              </a:rPr>
              <a:t>Abiotic</a:t>
            </a:r>
            <a:r>
              <a:rPr lang="en-US" b="1" dirty="0">
                <a:latin typeface="Times New Roman" charset="0"/>
              </a:rPr>
              <a:t> (non-living) </a:t>
            </a:r>
          </a:p>
          <a:p>
            <a:pPr marL="742950" lvl="1" indent="-285750" eaLnBrk="1" hangingPunct="1"/>
            <a:r>
              <a:rPr lang="en-US" sz="2400" b="1" dirty="0">
                <a:latin typeface="Times New Roman" charset="0"/>
              </a:rPr>
              <a:t>Ex. – humidity, solar energy, rocks, clouds</a:t>
            </a:r>
          </a:p>
        </p:txBody>
      </p:sp>
      <p:pic>
        <p:nvPicPr>
          <p:cNvPr id="24579" name="Picture 6" descr="http://staffwww.fullcoll.edu/tmorris/elements_of_ecology/images/savann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1722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Times New Roman" charset="0"/>
              </a:rPr>
              <a:t>Energy Flow </a:t>
            </a:r>
            <a:r>
              <a:rPr lang="en-US" b="1">
                <a:latin typeface="Times New Roman" charset="0"/>
                <a:sym typeface="Wingdings" charset="0"/>
              </a:rPr>
              <a:t> </a:t>
            </a:r>
            <a:r>
              <a:rPr lang="en-US" b="1">
                <a:latin typeface="Times New Roman" charset="0"/>
              </a:rPr>
              <a:t>Producers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610600" cy="14478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00"/>
                </a:solidFill>
                <a:latin typeface="Times New Roman" charset="0"/>
              </a:rPr>
              <a:t>Autotrophs </a:t>
            </a:r>
            <a:r>
              <a:rPr lang="en-US" sz="3600" b="1" dirty="0">
                <a:latin typeface="Times New Roman" charset="0"/>
              </a:rPr>
              <a:t>- use solar energy or chemical energy to make their own food</a:t>
            </a:r>
          </a:p>
          <a:p>
            <a:pPr lvl="4" eaLnBrk="1" hangingPunct="1">
              <a:buFont typeface="Wingdings" charset="0"/>
              <a:buNone/>
            </a:pPr>
            <a:endParaRPr lang="en-US" sz="2400" b="1" dirty="0">
              <a:latin typeface="Times New Roman" charset="0"/>
            </a:endParaRPr>
          </a:p>
          <a:p>
            <a:pPr marL="742950" lvl="1" indent="-285750" eaLnBrk="1" hangingPunct="1">
              <a:buFont typeface="Wingdings" charset="0"/>
              <a:buNone/>
            </a:pPr>
            <a:endParaRPr lang="en-US" sz="3200" dirty="0">
              <a:latin typeface="Times New Roman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2892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587375" y="2892425"/>
            <a:ext cx="7969250" cy="1066800"/>
            <a:chOff x="0" y="0"/>
            <a:chExt cx="5020" cy="672"/>
          </a:xfrm>
        </p:grpSpPr>
        <p:sp>
          <p:nvSpPr>
            <p:cNvPr id="3073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4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02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900">
                  <a:solidFill>
                    <a:srgbClr val="000000"/>
                  </a:solidFill>
                  <a:latin typeface="Verdana" charset="0"/>
                  <a:hlinkClick r:id="rId3"/>
                </a:rPr>
                <a:t>  </a:t>
              </a:r>
              <a:r>
                <a:rPr lang="en-US" sz="6400">
                  <a:solidFill>
                    <a:srgbClr val="000000"/>
                  </a:solidFill>
                  <a:latin typeface="Verdana" charset="0"/>
                </a:rPr>
                <a:t> </a:t>
              </a:r>
              <a:r>
                <a:rPr lang="en-US" sz="900">
                  <a:solidFill>
                    <a:srgbClr val="000000"/>
                  </a:solidFill>
                  <a:latin typeface="Verdana" charset="0"/>
                </a:rPr>
                <a:t>                                 </a:t>
              </a:r>
            </a:p>
          </p:txBody>
        </p:sp>
      </p:grp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71488" y="96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26" name="Picture 13" descr="Yellowstone sulfur spr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2672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9" descr="http://www.jmgkids.us/media/oak_tr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14400" y="56388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cs typeface="+mn-cs"/>
              </a:rPr>
              <a:t>Photosynthesis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996153" y="2971800"/>
            <a:ext cx="330964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cs typeface="+mn-cs"/>
              </a:rPr>
              <a:t>Chemosynthesis</a:t>
            </a:r>
          </a:p>
        </p:txBody>
      </p:sp>
    </p:spTree>
    <p:extLst>
      <p:ext uri="{BB962C8B-B14F-4D97-AF65-F5344CB8AC3E}">
        <p14:creationId xmlns:p14="http://schemas.microsoft.com/office/powerpoint/2010/main" val="166515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6858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Energy Flow </a:t>
            </a:r>
            <a:r>
              <a:rPr lang="en-US" b="1">
                <a:latin typeface="Times New Roman" charset="0"/>
                <a:sym typeface="Wingdings" charset="0"/>
              </a:rPr>
              <a:t></a:t>
            </a:r>
            <a:r>
              <a:rPr lang="en-US" b="1">
                <a:latin typeface="Times New Roman" charset="0"/>
              </a:rPr>
              <a:t>Consumers</a:t>
            </a:r>
            <a:endParaRPr lang="en-US">
              <a:latin typeface="Times New Roman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610600" cy="393541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CC3300"/>
                </a:solidFill>
                <a:latin typeface="Times New Roman" charset="0"/>
              </a:rPr>
              <a:t>Heterotrophs</a:t>
            </a:r>
            <a:r>
              <a:rPr lang="en-US" sz="3600" dirty="0">
                <a:latin typeface="Times New Roman" charset="0"/>
              </a:rPr>
              <a:t> - g</a:t>
            </a:r>
            <a:r>
              <a:rPr lang="en-US" sz="3600" b="1" dirty="0">
                <a:latin typeface="Times New Roman" charset="0"/>
              </a:rPr>
              <a:t>et energy from the food they eat</a:t>
            </a:r>
          </a:p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endParaRPr lang="en-US" sz="800" b="1" dirty="0">
              <a:latin typeface="Times New Roman" charset="0"/>
            </a:endParaRPr>
          </a:p>
          <a:p>
            <a:pPr marL="742950" lvl="1" indent="-285750" eaLnBrk="1" hangingPunct="1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Herbivores</a:t>
            </a:r>
            <a:r>
              <a:rPr lang="en-US" b="1" dirty="0">
                <a:latin typeface="Times New Roman" charset="0"/>
              </a:rPr>
              <a:t> – eats plants</a:t>
            </a:r>
          </a:p>
          <a:p>
            <a:pPr marL="742950" lvl="1" indent="-285750" eaLnBrk="1" hangingPunct="1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Carnivores</a:t>
            </a:r>
            <a:r>
              <a:rPr lang="en-US" b="1" dirty="0">
                <a:latin typeface="Times New Roman" charset="0"/>
              </a:rPr>
              <a:t> – eats animals (includes insects)</a:t>
            </a:r>
          </a:p>
          <a:p>
            <a:pPr marL="742950" lvl="1" indent="-285750" eaLnBrk="1" hangingPunct="1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Omnivores</a:t>
            </a:r>
            <a:r>
              <a:rPr lang="en-US" b="1" dirty="0">
                <a:latin typeface="Times New Roman" charset="0"/>
              </a:rPr>
              <a:t> – eats plants and animals</a:t>
            </a:r>
          </a:p>
          <a:p>
            <a:pPr marL="742950" lvl="1" indent="-285750" eaLnBrk="1" hangingPunct="1">
              <a:lnSpc>
                <a:spcPct val="120000"/>
              </a:lnSpc>
            </a:pPr>
            <a:r>
              <a:rPr lang="en-US" b="1" dirty="0" err="1">
                <a:solidFill>
                  <a:srgbClr val="000000"/>
                </a:solidFill>
                <a:latin typeface="Times New Roman" charset="0"/>
              </a:rPr>
              <a:t>Detritovores</a:t>
            </a:r>
            <a:r>
              <a:rPr lang="en-US" b="1" dirty="0">
                <a:latin typeface="Times New Roman" charset="0"/>
              </a:rPr>
              <a:t> – feed on dead matter (scavengers)</a:t>
            </a:r>
          </a:p>
          <a:p>
            <a:pPr marL="742950" lvl="1" indent="-285750" eaLnBrk="1" hangingPunct="1"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Decomposers</a:t>
            </a:r>
            <a:r>
              <a:rPr lang="en-US" b="1" dirty="0">
                <a:latin typeface="Times New Roman" charset="0"/>
              </a:rPr>
              <a:t> – break down dead matter</a:t>
            </a:r>
          </a:p>
        </p:txBody>
      </p:sp>
    </p:spTree>
    <p:extLst>
      <p:ext uri="{BB962C8B-B14F-4D97-AF65-F5344CB8AC3E}">
        <p14:creationId xmlns:p14="http://schemas.microsoft.com/office/powerpoint/2010/main" val="301708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latin typeface="Times New Roman" charset="0"/>
              </a:rPr>
              <a:t>Break it Down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3581400" cy="4876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charset="0"/>
              </a:rPr>
              <a:t>Auto</a:t>
            </a:r>
            <a:r>
              <a:rPr lang="en-US" sz="2800" dirty="0">
                <a:latin typeface="Times New Roman" charset="0"/>
              </a:rPr>
              <a:t> – self</a:t>
            </a:r>
          </a:p>
          <a:p>
            <a:pPr marL="342900" indent="-342900">
              <a:lnSpc>
                <a:spcPct val="90000"/>
              </a:lnSpc>
            </a:pPr>
            <a:endParaRPr lang="en-US" sz="2800" dirty="0">
              <a:latin typeface="Times New Roman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charset="0"/>
              </a:rPr>
              <a:t>Troph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– feeding</a:t>
            </a:r>
          </a:p>
          <a:p>
            <a:pPr marL="342900" indent="-342900">
              <a:lnSpc>
                <a:spcPct val="90000"/>
              </a:lnSpc>
            </a:pPr>
            <a:endParaRPr lang="en-US" sz="2800" dirty="0">
              <a:latin typeface="Times New Roman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</a:rPr>
              <a:t>Photo</a:t>
            </a:r>
            <a:r>
              <a:rPr lang="en-US" sz="2800" dirty="0">
                <a:latin typeface="Times New Roman" charset="0"/>
              </a:rPr>
              <a:t> – light</a:t>
            </a:r>
          </a:p>
          <a:p>
            <a:pPr marL="342900" indent="-342900">
              <a:lnSpc>
                <a:spcPct val="90000"/>
              </a:lnSpc>
            </a:pPr>
            <a:endParaRPr lang="en-US" sz="2800" dirty="0">
              <a:latin typeface="Times New Roman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</a:rPr>
              <a:t>Synthesis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– make </a:t>
            </a:r>
          </a:p>
          <a:p>
            <a:pPr marL="342900" indent="-342900">
              <a:lnSpc>
                <a:spcPct val="90000"/>
              </a:lnSpc>
            </a:pPr>
            <a:endParaRPr lang="en-US" sz="2800" dirty="0">
              <a:latin typeface="Times New Roman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charset="0"/>
              </a:rPr>
              <a:t>Hetero</a:t>
            </a:r>
            <a:r>
              <a:rPr lang="en-US" sz="2800" dirty="0">
                <a:latin typeface="Times New Roman" charset="0"/>
              </a:rPr>
              <a:t> – different </a:t>
            </a:r>
          </a:p>
          <a:p>
            <a:pPr marL="342900" indent="-342900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Times New Roman" charset="0"/>
            </a:endParaRPr>
          </a:p>
          <a:p>
            <a:pPr marL="342900" indent="-342900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827706" y="1989152"/>
            <a:ext cx="312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r>
              <a:rPr lang="en-US" sz="3200" b="1" dirty="0">
                <a:solidFill>
                  <a:srgbClr val="000000"/>
                </a:solidFill>
              </a:rPr>
              <a:t>-</a:t>
            </a:r>
            <a:r>
              <a:rPr lang="en-US" sz="3200" b="1" dirty="0" err="1">
                <a:solidFill>
                  <a:srgbClr val="000000"/>
                </a:solidFill>
              </a:rPr>
              <a:t>vore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– eat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endParaRPr lang="en-US" sz="32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r>
              <a:rPr lang="en-US" sz="3200" b="1" dirty="0">
                <a:solidFill>
                  <a:srgbClr val="000000"/>
                </a:solidFill>
              </a:rPr>
              <a:t>Herb</a:t>
            </a:r>
            <a:r>
              <a:rPr lang="en-US" sz="3200" dirty="0"/>
              <a:t> –</a:t>
            </a:r>
            <a:r>
              <a:rPr lang="en-US" sz="3200" dirty="0">
                <a:solidFill>
                  <a:srgbClr val="FFFFFF"/>
                </a:solidFill>
              </a:rPr>
              <a:t> plant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endParaRPr lang="en-US" sz="32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r>
              <a:rPr lang="en-US" sz="3200" b="1" dirty="0" err="1">
                <a:solidFill>
                  <a:srgbClr val="000000"/>
                </a:solidFill>
              </a:rPr>
              <a:t>Carni</a:t>
            </a:r>
            <a:r>
              <a:rPr lang="en-US" sz="3200" b="1" dirty="0"/>
              <a:t>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FFFFFF"/>
                </a:solidFill>
              </a:rPr>
              <a:t>meat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endParaRPr lang="en-US" sz="32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</a:pPr>
            <a:r>
              <a:rPr lang="en-US" sz="3200" b="1" dirty="0">
                <a:solidFill>
                  <a:srgbClr val="000000"/>
                </a:solidFill>
              </a:rPr>
              <a:t>Omni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bg1"/>
                </a:solidFill>
              </a:rPr>
              <a:t>all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3916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305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000000"/>
                </a:solidFill>
                <a:latin typeface="Times New Roman" charset="0"/>
              </a:rPr>
              <a:t>Predation</a:t>
            </a:r>
            <a:r>
              <a:rPr lang="en-US" sz="3600" b="1" dirty="0">
                <a:latin typeface="Times New Roman" charset="0"/>
              </a:rPr>
              <a:t> – one organism captures and feeds on another </a:t>
            </a:r>
          </a:p>
        </p:txBody>
      </p:sp>
      <p:pic>
        <p:nvPicPr>
          <p:cNvPr id="41986" name="Picture 5" descr="java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2672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99841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chemeClr val="tx2"/>
                </a:solidFill>
              </a:rPr>
              <a:t>Interactions in an Ecosystem </a:t>
            </a:r>
            <a:r>
              <a:rPr lang="en-US" sz="4400" b="1" dirty="0">
                <a:solidFill>
                  <a:schemeClr val="tx2"/>
                </a:solidFill>
                <a:sym typeface="Wingdings" charset="0"/>
              </a:rPr>
              <a:t> Relationships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3320" name="Picture 8" descr="antelope ze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1043" r="38000" b="11043"/>
          <a:stretch>
            <a:fillRect/>
          </a:stretch>
        </p:blipFill>
        <p:spPr bwMode="auto">
          <a:xfrm>
            <a:off x="4495800" y="3124200"/>
            <a:ext cx="4330700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9" y="2667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Times New Roman" charset="0"/>
              </a:rPr>
              <a:t>Interactions in an Ecosystem </a:t>
            </a:r>
            <a:r>
              <a:rPr lang="en-US" sz="4000" b="1" dirty="0">
                <a:latin typeface="Times New Roman" charset="0"/>
                <a:sym typeface="Wingdings" charset="0"/>
              </a:rPr>
              <a:t> Relationships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>
                <a:solidFill>
                  <a:srgbClr val="000000"/>
                </a:solidFill>
                <a:latin typeface="Times New Roman" charset="0"/>
              </a:rPr>
              <a:t>Competition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b="1" dirty="0">
                <a:latin typeface="Times New Roman" charset="0"/>
              </a:rPr>
              <a:t>– organisms of the same or different species attempt to use the same resources at the same time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pic>
        <p:nvPicPr>
          <p:cNvPr id="44035" name="Picture 9" descr="500px-Wolves_Ki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5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Times New Roman" charset="0"/>
              </a:rPr>
              <a:t>Interactions in an Ecosystem </a:t>
            </a:r>
            <a:r>
              <a:rPr lang="en-US" sz="4000" b="1">
                <a:latin typeface="Times New Roman" charset="0"/>
                <a:sym typeface="Wingdings" charset="0"/>
              </a:rPr>
              <a:t> Relationships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>
                <a:solidFill>
                  <a:srgbClr val="000000"/>
                </a:solidFill>
                <a:latin typeface="Times New Roman" charset="0"/>
              </a:rPr>
              <a:t>Symbiosis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b="1" dirty="0">
                <a:latin typeface="Times New Roman" charset="0"/>
              </a:rPr>
              <a:t>– any relationship in which 2 species live closely together</a:t>
            </a:r>
          </a:p>
          <a:p>
            <a:pPr eaLnBrk="1" hangingPunct="1">
              <a:buFont typeface="Wingdings" charset="0"/>
              <a:buNone/>
            </a:pPr>
            <a:endParaRPr lang="en-US" sz="1600" b="1" dirty="0">
              <a:latin typeface="Times New Roman" charset="0"/>
            </a:endParaRPr>
          </a:p>
          <a:p>
            <a:pPr marL="742950" lvl="1" indent="-285750" eaLnBrk="1" hangingPunct="1"/>
            <a:r>
              <a:rPr lang="en-US" b="1" dirty="0">
                <a:latin typeface="Times New Roman" charset="0"/>
              </a:rPr>
              <a:t>Mutualism</a:t>
            </a:r>
          </a:p>
          <a:p>
            <a:pPr marL="742950" lvl="1" indent="-285750" eaLnBrk="1" hangingPunct="1"/>
            <a:r>
              <a:rPr lang="en-US" b="1" dirty="0">
                <a:latin typeface="Times New Roman" charset="0"/>
              </a:rPr>
              <a:t>Commensalism</a:t>
            </a:r>
          </a:p>
          <a:p>
            <a:pPr marL="742950" lvl="1" indent="-285750" eaLnBrk="1" hangingPunct="1"/>
            <a:r>
              <a:rPr lang="en-US" b="1" dirty="0">
                <a:latin typeface="Times New Roman" charset="0"/>
              </a:rPr>
              <a:t>Parasitism</a:t>
            </a:r>
          </a:p>
        </p:txBody>
      </p:sp>
    </p:spTree>
    <p:extLst>
      <p:ext uri="{BB962C8B-B14F-4D97-AF65-F5344CB8AC3E}">
        <p14:creationId xmlns:p14="http://schemas.microsoft.com/office/powerpoint/2010/main" val="395911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Mutualism: Win-Win Relationship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875692"/>
            <a:ext cx="8458200" cy="3041650"/>
          </a:xfrm>
        </p:spPr>
        <p:txBody>
          <a:bodyPr/>
          <a:lstStyle/>
          <a:p>
            <a:pPr marL="342900" indent="-342900" eaLnBrk="1" hangingPunct="1"/>
            <a:r>
              <a:rPr lang="en-US" b="1" dirty="0">
                <a:latin typeface="Times New Roman" charset="0"/>
              </a:rPr>
              <a:t>Both of them benefit </a:t>
            </a:r>
          </a:p>
        </p:txBody>
      </p:sp>
      <p:pic>
        <p:nvPicPr>
          <p:cNvPr id="46083" name="Picture 7" descr="mutualism_poll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3124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070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733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09600" y="5638800"/>
            <a:ext cx="3505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Pollination of flowers by insects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572000" y="5867400"/>
            <a:ext cx="410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Arial" charset="0"/>
              </a:rPr>
              <a:t>Oxpeckers and black rhinoceros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220200" cy="1143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imes New Roman" charset="0"/>
              </a:rPr>
              <a:t>Commensalism: Using without harming</a:t>
            </a:r>
          </a:p>
        </p:txBody>
      </p:sp>
      <p:sp>
        <p:nvSpPr>
          <p:cNvPr id="48130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33400" y="1817076"/>
            <a:ext cx="8077200" cy="3459163"/>
          </a:xfrm>
        </p:spPr>
        <p:txBody>
          <a:bodyPr/>
          <a:lstStyle/>
          <a:p>
            <a:pPr marL="342900" indent="-342900" eaLnBrk="1" hangingPunct="1"/>
            <a:r>
              <a:rPr lang="en-US" b="1" dirty="0">
                <a:latin typeface="Times New Roman" charset="0"/>
              </a:rPr>
              <a:t>One is helped and has little or no effect on the other</a:t>
            </a:r>
          </a:p>
        </p:txBody>
      </p:sp>
      <p:pic>
        <p:nvPicPr>
          <p:cNvPr id="48131" name="Picture 7" descr="mutualism_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3962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334000" y="3200400"/>
            <a:ext cx="3276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Burrs are carried by animals.  This helps scatter the seeds for the parent plant.</a:t>
            </a:r>
          </a:p>
        </p:txBody>
      </p:sp>
    </p:spTree>
    <p:extLst>
      <p:ext uri="{BB962C8B-B14F-4D97-AF65-F5344CB8AC3E}">
        <p14:creationId xmlns:p14="http://schemas.microsoft.com/office/powerpoint/2010/main" val="189531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"/>
            <a:ext cx="8305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Times New Roman" charset="0"/>
              </a:rPr>
              <a:t>Parasitism: Sponging Off of Others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9600" y="1641475"/>
            <a:ext cx="80010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charset="0"/>
              <a:buChar char="n"/>
              <a:defRPr/>
            </a:pPr>
            <a:r>
              <a:rPr lang="en-US" sz="3200" b="1">
                <a:cs typeface="+mn-cs"/>
              </a:rPr>
              <a:t> One benefits and the other is harmed</a:t>
            </a:r>
          </a:p>
        </p:txBody>
      </p:sp>
      <p:pic>
        <p:nvPicPr>
          <p:cNvPr id="30726" name="Picture 6" descr="mos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3379788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180" name="Picture 7" descr="FIGbaylis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033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47800" y="5334000"/>
            <a:ext cx="3505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Mosquitos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562600" y="5638800"/>
            <a:ext cx="1905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Tapeworms</a:t>
            </a:r>
          </a:p>
        </p:txBody>
      </p:sp>
    </p:spTree>
    <p:extLst>
      <p:ext uri="{BB962C8B-B14F-4D97-AF65-F5344CB8AC3E}">
        <p14:creationId xmlns:p14="http://schemas.microsoft.com/office/powerpoint/2010/main" val="91326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  <p:bldP spid="307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1" descr="0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7179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What is ECOLOGY?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62425" cy="5257800"/>
          </a:xfrm>
        </p:spPr>
        <p:txBody>
          <a:bodyPr/>
          <a:lstStyle/>
          <a:p>
            <a:pPr marL="342900" indent="-342900" eaLnBrk="1" hangingPunct="1"/>
            <a:r>
              <a:rPr lang="en-US" sz="2800" dirty="0">
                <a:latin typeface="Times New Roman" charset="0"/>
              </a:rPr>
              <a:t>Ecology is a study of </a:t>
            </a:r>
            <a:r>
              <a:rPr lang="en-US" sz="2800" u="sng" dirty="0">
                <a:latin typeface="Times New Roman" charset="0"/>
              </a:rPr>
              <a:t>connections</a:t>
            </a:r>
            <a:r>
              <a:rPr lang="en-US" sz="2800" dirty="0">
                <a:latin typeface="Times New Roman" charset="0"/>
              </a:rPr>
              <a:t> in nature.</a:t>
            </a:r>
          </a:p>
          <a:p>
            <a:pPr marL="742950" lvl="1" indent="-285750" eaLnBrk="1" hangingPunct="1"/>
            <a:r>
              <a:rPr lang="en-US" sz="2600" dirty="0">
                <a:latin typeface="Times New Roman" charset="0"/>
              </a:rPr>
              <a:t>How organisms interact with one another and with their nonliving environment.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sz="180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Figure 3-2</a:t>
            </a:r>
          </a:p>
        </p:txBody>
      </p:sp>
    </p:spTree>
    <p:extLst>
      <p:ext uri="{BB962C8B-B14F-4D97-AF65-F5344CB8AC3E}">
        <p14:creationId xmlns:p14="http://schemas.microsoft.com/office/powerpoint/2010/main" val="235951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12954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Interactions in an Ecosystem</a:t>
            </a:r>
            <a:br>
              <a:rPr lang="en-US" b="1">
                <a:latin typeface="Times New Roman" charset="0"/>
              </a:rPr>
            </a:br>
            <a:endParaRPr lang="en-US" b="1">
              <a:latin typeface="Times New Roman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0877"/>
            <a:ext cx="7772400" cy="4114800"/>
          </a:xfrm>
        </p:spPr>
        <p:txBody>
          <a:bodyPr/>
          <a:lstStyle/>
          <a:p>
            <a:pPr eaLnBrk="1" hangingPunct="1"/>
            <a:r>
              <a:rPr lang="en-US" sz="4000" b="1" u="sng" dirty="0">
                <a:solidFill>
                  <a:srgbClr val="000000"/>
                </a:solidFill>
                <a:latin typeface="Times New Roman" charset="0"/>
              </a:rPr>
              <a:t>Habitat</a:t>
            </a:r>
            <a:r>
              <a:rPr lang="en-US" sz="4000" b="1" dirty="0">
                <a:latin typeface="Times New Roman" charset="0"/>
              </a:rPr>
              <a:t> – The area where an organism or a population lives</a:t>
            </a:r>
          </a:p>
        </p:txBody>
      </p:sp>
      <p:pic>
        <p:nvPicPr>
          <p:cNvPr id="11270" name="Picture 6" descr="log hab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56388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0" name="Picture 4" descr="bd0691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2971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3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828800"/>
            <a:ext cx="8534400" cy="3810000"/>
          </a:xfrm>
        </p:spPr>
        <p:txBody>
          <a:bodyPr/>
          <a:lstStyle/>
          <a:p>
            <a:pPr eaLnBrk="1" hangingPunct="1"/>
            <a:r>
              <a:rPr lang="en-US" sz="4000" b="1" u="sng" dirty="0">
                <a:solidFill>
                  <a:srgbClr val="000000"/>
                </a:solidFill>
                <a:latin typeface="Times New Roman" charset="0"/>
              </a:rPr>
              <a:t>Niche</a:t>
            </a:r>
            <a:r>
              <a:rPr lang="en-US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4000" b="1" dirty="0">
                <a:latin typeface="Times New Roman" charset="0"/>
              </a:rPr>
              <a:t>- the total role of a species in an ecosystem</a:t>
            </a:r>
            <a:r>
              <a:rPr lang="en-US" sz="3600" b="1" dirty="0">
                <a:latin typeface="Times New Roman" charset="0"/>
              </a:rPr>
              <a:t>  </a:t>
            </a:r>
          </a:p>
          <a:p>
            <a:pPr marL="742950" lvl="1" indent="-285750" eaLnBrk="1" hangingPunct="1"/>
            <a:r>
              <a:rPr lang="en-US" b="1" dirty="0">
                <a:latin typeface="Times New Roman" charset="0"/>
              </a:rPr>
              <a:t>All the physical and biological conditions a species needs to live &amp; reproduce in an ecosystem</a:t>
            </a:r>
            <a:endParaRPr lang="en-US" dirty="0">
              <a:latin typeface="Times New Roman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3400" y="762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>
                <a:solidFill>
                  <a:schemeClr val="tx2"/>
                </a:solidFill>
              </a:rPr>
              <a:t>Interactions in an Ecosystem</a:t>
            </a:r>
          </a:p>
        </p:txBody>
      </p:sp>
      <p:pic>
        <p:nvPicPr>
          <p:cNvPr id="40963" name="Picture 7" descr="dinger-will-work-for-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0768"/>
            <a:ext cx="2279170" cy="26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0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5"/>
          <p:cNvSpPr txBox="1">
            <a:spLocks noChangeArrowheads="1"/>
          </p:cNvSpPr>
          <p:nvPr/>
        </p:nvSpPr>
        <p:spPr bwMode="auto">
          <a:xfrm>
            <a:off x="304800" y="0"/>
            <a:ext cx="835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6000" b="1">
                <a:solidFill>
                  <a:schemeClr val="tx2"/>
                </a:solidFill>
                <a:latin typeface="Arial" charset="0"/>
              </a:rPr>
              <a:t>Levels of Organization</a:t>
            </a:r>
          </a:p>
        </p:txBody>
      </p:sp>
      <p:pic>
        <p:nvPicPr>
          <p:cNvPr id="18434" name="Picture 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82613"/>
            <a:ext cx="8610600" cy="6026150"/>
          </a:xfrm>
          <a:noFill/>
        </p:spPr>
      </p:pic>
    </p:spTree>
    <p:extLst>
      <p:ext uri="{BB962C8B-B14F-4D97-AF65-F5344CB8AC3E}">
        <p14:creationId xmlns:p14="http://schemas.microsoft.com/office/powerpoint/2010/main" val="150571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0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7138"/>
            <a:ext cx="77724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667000"/>
          </a:xfrm>
        </p:spPr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sz="4000" b="1" u="sng" dirty="0">
                <a:solidFill>
                  <a:srgbClr val="000000"/>
                </a:solidFill>
                <a:latin typeface="Times New Roman" charset="0"/>
              </a:rPr>
              <a:t>Organisms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marL="742950" lvl="1" indent="-285750" eaLnBrk="1" hangingPunct="1"/>
            <a:r>
              <a:rPr lang="en-US" b="1" dirty="0">
                <a:latin typeface="Times New Roman" charset="0"/>
              </a:rPr>
              <a:t>The different forms of life on earth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sz="4000" b="1" u="sng" dirty="0">
                <a:solidFill>
                  <a:srgbClr val="000000"/>
                </a:solidFill>
                <a:latin typeface="Times New Roman" charset="0"/>
              </a:rPr>
              <a:t>Species</a:t>
            </a:r>
          </a:p>
          <a:p>
            <a:pPr marL="742950" lvl="1" indent="-285750" eaLnBrk="1" hangingPunct="1"/>
            <a:r>
              <a:rPr lang="en-US" b="1" dirty="0">
                <a:latin typeface="Times New Roman" charset="0"/>
              </a:rPr>
              <a:t>Organisms that can breed &amp; produce fertile offspring</a:t>
            </a:r>
          </a:p>
        </p:txBody>
      </p:sp>
    </p:spTree>
    <p:extLst>
      <p:ext uri="{BB962C8B-B14F-4D97-AF65-F5344CB8AC3E}">
        <p14:creationId xmlns:p14="http://schemas.microsoft.com/office/powerpoint/2010/main" val="294664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rgbClr val="000000"/>
                </a:solidFill>
                <a:latin typeface="Times New Roman" charset="0"/>
              </a:rPr>
              <a:t>Community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1148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imes New Roman" charset="0"/>
              </a:rPr>
              <a:t>Different populations that live &amp; interact in an area.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0" y="1447800"/>
            <a:ext cx="9144000" cy="3232150"/>
            <a:chOff x="0" y="0"/>
            <a:chExt cx="5760" cy="2036"/>
          </a:xfrm>
        </p:grpSpPr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887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20600"/>
                <a:t> </a:t>
              </a:r>
              <a:r>
                <a:rPr lang="en-US"/>
                <a:t>                                               </a:t>
              </a:r>
            </a:p>
          </p:txBody>
        </p:sp>
      </p:grp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8924"/>
            <a:ext cx="64071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>
                <a:latin typeface="Times New Roman" charset="0"/>
              </a:rPr>
              <a:t>Ecosystem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610600" cy="16002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charset="0"/>
              </a:rPr>
              <a:t>The community plus their non-living environment.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09813"/>
            <a:ext cx="59436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latin typeface="Times New Roman" charset="0"/>
              </a:rPr>
              <a:t>Biome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42123"/>
            <a:ext cx="8915400" cy="4114800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A group of ecosystems that have the same climate</a:t>
            </a:r>
          </a:p>
          <a:p>
            <a:pPr lvl="1"/>
            <a:r>
              <a:rPr lang="en-US" b="1" dirty="0">
                <a:latin typeface="Times New Roman" charset="0"/>
              </a:rPr>
              <a:t>Ex. – Tundra, Taiga, Desert, Tropical Rainforest</a:t>
            </a:r>
          </a:p>
        </p:txBody>
      </p:sp>
      <p:pic>
        <p:nvPicPr>
          <p:cNvPr id="266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044825"/>
            <a:ext cx="5181600" cy="3813175"/>
          </a:xfrm>
          <a:noFill/>
        </p:spPr>
      </p:pic>
    </p:spTree>
    <p:extLst>
      <p:ext uri="{BB962C8B-B14F-4D97-AF65-F5344CB8AC3E}">
        <p14:creationId xmlns:p14="http://schemas.microsoft.com/office/powerpoint/2010/main" val="36347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latin typeface="Times New Roman" charset="0"/>
              </a:rPr>
              <a:t>Biosphere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962400" cy="4114800"/>
          </a:xfrm>
        </p:spPr>
        <p:txBody>
          <a:bodyPr/>
          <a:lstStyle/>
          <a:p>
            <a:r>
              <a:rPr lang="en-US" b="1">
                <a:latin typeface="Times New Roman" charset="0"/>
              </a:rPr>
              <a:t>All of the combined portions of the planet where life exists, including land, water, and atmosphere</a:t>
            </a:r>
          </a:p>
        </p:txBody>
      </p:sp>
      <p:graphicFrame>
        <p:nvGraphicFramePr>
          <p:cNvPr id="2765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1676400"/>
          <a:ext cx="4191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Bitmap Image" r:id="rId3" imgW="6095238" imgH="6095238" progId="Paint.Picture">
                  <p:embed/>
                </p:oleObj>
              </mc:Choice>
              <mc:Fallback>
                <p:oleObj name="Bitmap Image" r:id="rId3" imgW="6095238" imgH="6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4191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>
                <a:latin typeface="Times New Roman" charset="0"/>
              </a:rPr>
              <a:t>Ecosystem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610600" cy="16002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charset="0"/>
              </a:rPr>
              <a:t>The community plus their non-living environment.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09813"/>
            <a:ext cx="59436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3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151</TotalTime>
  <Words>476</Words>
  <Application>Microsoft Macintosh PowerPoint</Application>
  <PresentationFormat>On-screen Show (4:3)</PresentationFormat>
  <Paragraphs>92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Pixel</vt:lpstr>
      <vt:lpstr>Bitmap Image</vt:lpstr>
      <vt:lpstr>Ecology Notes</vt:lpstr>
      <vt:lpstr>What is ECOLOGY?</vt:lpstr>
      <vt:lpstr>PowerPoint Presentation</vt:lpstr>
      <vt:lpstr>PowerPoint Presentation</vt:lpstr>
      <vt:lpstr>Community</vt:lpstr>
      <vt:lpstr>Ecosystem</vt:lpstr>
      <vt:lpstr>Biome</vt:lpstr>
      <vt:lpstr>Biosphere</vt:lpstr>
      <vt:lpstr>Ecosystem</vt:lpstr>
      <vt:lpstr>Biotic &amp; Abiotic Factors of Ecosystems</vt:lpstr>
      <vt:lpstr>Energy Flow  Producers</vt:lpstr>
      <vt:lpstr>Energy Flow Consumers</vt:lpstr>
      <vt:lpstr>Break it Down</vt:lpstr>
      <vt:lpstr>PowerPoint Presentation</vt:lpstr>
      <vt:lpstr>Interactions in an Ecosystem  Relationships</vt:lpstr>
      <vt:lpstr>Interactions in an Ecosystem  Relationships</vt:lpstr>
      <vt:lpstr>Mutualism: Win-Win Relationship</vt:lpstr>
      <vt:lpstr>Commensalism: Using without harming</vt:lpstr>
      <vt:lpstr>Parasitism: Sponging Off of Others</vt:lpstr>
      <vt:lpstr>Interactions in an Ecosystem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Notes</dc:title>
  <dc:creator>Stephanie Commins</dc:creator>
  <cp:lastModifiedBy>Stephanie Commins</cp:lastModifiedBy>
  <cp:revision>5</cp:revision>
  <dcterms:created xsi:type="dcterms:W3CDTF">2015-02-08T20:15:16Z</dcterms:created>
  <dcterms:modified xsi:type="dcterms:W3CDTF">2015-02-09T07:33:55Z</dcterms:modified>
</cp:coreProperties>
</file>