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3" r:id="rId2"/>
    <p:sldId id="262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B02C7-7D98-C84D-94EA-540FB6144FA2}" type="datetimeFigureOut">
              <a:rPr lang="en-US" smtClean="0"/>
              <a:t>9/02/15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1E52E-CE02-AD4C-90A9-E704337CA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2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(9/02/15 11:00) -----</a:t>
            </a:r>
          </a:p>
          <a:p>
            <a:r>
              <a:rPr lang="en-US"/>
              <a:t>callum , patrick, brody,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1E52E-CE02-AD4C-90A9-E704337CA6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6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1136F-EFAC-41AB-8C99-1A37AE47AD8D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8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8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9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9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4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6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1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4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A771-BB67-E34A-BAAB-59D65F177453}" type="datetimeFigureOut">
              <a:rPr lang="en-US" smtClean="0"/>
              <a:t>9/02/15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A3509-399B-304B-8A85-7ECC1D1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6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237847"/>
            <a:ext cx="6324600" cy="121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3600" dirty="0" smtClean="0"/>
              <a:t>Current is measured in </a:t>
            </a:r>
            <a:r>
              <a:rPr lang="en-US" sz="3600" b="1" dirty="0" smtClean="0"/>
              <a:t>Amperes </a:t>
            </a:r>
            <a:r>
              <a:rPr lang="en-US" sz="3600" dirty="0" smtClean="0"/>
              <a:t>(</a:t>
            </a:r>
            <a:r>
              <a:rPr lang="en-US" sz="3600" b="1" dirty="0" smtClean="0"/>
              <a:t>A</a:t>
            </a:r>
            <a:r>
              <a:rPr lang="en-US" sz="3600" dirty="0" smtClean="0"/>
              <a:t>)</a:t>
            </a:r>
            <a:endParaRPr lang="en-AU" sz="3600" dirty="0" smtClean="0"/>
          </a:p>
        </p:txBody>
      </p:sp>
      <p:pic>
        <p:nvPicPr>
          <p:cNvPr id="10243" name="Picture 4" descr="E:\Documents and Settings\Ian\My Documents\My Pictures\amme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4440" y="452861"/>
            <a:ext cx="2608858" cy="271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4" name="Group 18"/>
          <p:cNvGrpSpPr>
            <a:grpSpLocks/>
          </p:cNvGrpSpPr>
          <p:nvPr/>
        </p:nvGrpSpPr>
        <p:grpSpPr bwMode="auto">
          <a:xfrm>
            <a:off x="5785130" y="4244072"/>
            <a:ext cx="2590800" cy="838200"/>
            <a:chOff x="3360" y="1584"/>
            <a:chExt cx="1632" cy="528"/>
          </a:xfrm>
        </p:grpSpPr>
        <p:grpSp>
          <p:nvGrpSpPr>
            <p:cNvPr id="10247" name="Group 12"/>
            <p:cNvGrpSpPr>
              <a:grpSpLocks/>
            </p:cNvGrpSpPr>
            <p:nvPr/>
          </p:nvGrpSpPr>
          <p:grpSpPr bwMode="auto">
            <a:xfrm>
              <a:off x="3360" y="1584"/>
              <a:ext cx="1632" cy="528"/>
              <a:chOff x="3060" y="2700"/>
              <a:chExt cx="2160" cy="720"/>
            </a:xfrm>
          </p:grpSpPr>
          <p:sp>
            <p:nvSpPr>
              <p:cNvPr id="10249" name="Oval 13"/>
              <p:cNvSpPr>
                <a:spLocks noChangeArrowheads="1"/>
              </p:cNvSpPr>
              <p:nvPr/>
            </p:nvSpPr>
            <p:spPr bwMode="auto">
              <a:xfrm>
                <a:off x="3780" y="2700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600" b="1"/>
              </a:p>
            </p:txBody>
          </p:sp>
          <p:sp>
            <p:nvSpPr>
              <p:cNvPr id="10250" name="Line 14"/>
              <p:cNvSpPr>
                <a:spLocks noChangeShapeType="1"/>
              </p:cNvSpPr>
              <p:nvPr/>
            </p:nvSpPr>
            <p:spPr bwMode="auto">
              <a:xfrm>
                <a:off x="306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0251" name="Line 15"/>
              <p:cNvSpPr>
                <a:spLocks noChangeShapeType="1"/>
              </p:cNvSpPr>
              <p:nvPr/>
            </p:nvSpPr>
            <p:spPr bwMode="auto">
              <a:xfrm>
                <a:off x="450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10248" name="Text Box 7"/>
            <p:cNvSpPr txBox="1">
              <a:spLocks noChangeArrowheads="1"/>
            </p:cNvSpPr>
            <p:nvPr/>
          </p:nvSpPr>
          <p:spPr bwMode="auto">
            <a:xfrm>
              <a:off x="4013" y="1610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/>
                <a:t>A</a:t>
              </a:r>
              <a:endParaRPr lang="en-AU" sz="3600" b="1"/>
            </a:p>
          </p:txBody>
        </p:sp>
      </p:grpSp>
      <p:sp>
        <p:nvSpPr>
          <p:cNvPr id="10245" name="Rectangle 16"/>
          <p:cNvSpPr>
            <a:spLocks noChangeArrowheads="1"/>
          </p:cNvSpPr>
          <p:nvPr/>
        </p:nvSpPr>
        <p:spPr bwMode="auto">
          <a:xfrm>
            <a:off x="393187" y="1499890"/>
            <a:ext cx="6858000" cy="331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Arial"/>
              <a:buChar char="•"/>
            </a:pPr>
            <a:r>
              <a:rPr lang="en-AU" sz="3400" dirty="0" smtClean="0"/>
              <a:t>Current measures the number of electrons passing a given point each second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Arial"/>
              <a:buChar char="•"/>
            </a:pPr>
            <a:r>
              <a:rPr lang="en-AU" sz="3400" dirty="0" smtClean="0"/>
              <a:t>We </a:t>
            </a:r>
            <a:r>
              <a:rPr lang="en-AU" sz="3400" dirty="0"/>
              <a:t>can measure the amount of current using an Ammeter. </a:t>
            </a:r>
          </a:p>
        </p:txBody>
      </p:sp>
      <p:sp>
        <p:nvSpPr>
          <p:cNvPr id="10246" name="WordArt 19"/>
          <p:cNvSpPr>
            <a:spLocks noChangeArrowheads="1" noChangeShapeType="1" noTextEdit="1"/>
          </p:cNvSpPr>
          <p:nvPr/>
        </p:nvSpPr>
        <p:spPr bwMode="auto">
          <a:xfrm>
            <a:off x="393187" y="124982"/>
            <a:ext cx="418147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5838"/>
              </a:avLst>
            </a:prstTxWarp>
          </a:bodyPr>
          <a:lstStyle/>
          <a:p>
            <a:pPr algn="ctr"/>
            <a:r>
              <a:rPr lang="en-N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Current</a:t>
            </a:r>
          </a:p>
        </p:txBody>
      </p:sp>
    </p:spTree>
    <p:extLst>
      <p:ext uri="{BB962C8B-B14F-4D97-AF65-F5344CB8AC3E}">
        <p14:creationId xmlns:p14="http://schemas.microsoft.com/office/powerpoint/2010/main" val="228975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85750"/>
            <a:ext cx="78867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51520" y="5733256"/>
            <a:ext cx="425821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Ohm’s Law</a:t>
            </a:r>
          </a:p>
        </p:txBody>
      </p:sp>
    </p:spTree>
    <p:extLst>
      <p:ext uri="{BB962C8B-B14F-4D97-AF65-F5344CB8AC3E}">
        <p14:creationId xmlns:p14="http://schemas.microsoft.com/office/powerpoint/2010/main" val="309906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32656"/>
            <a:ext cx="6192688" cy="6009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11560" y="476672"/>
            <a:ext cx="2781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Series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682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4941168"/>
            <a:ext cx="7772400" cy="1676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600" dirty="0" smtClean="0"/>
              <a:t>Voltage is measured in </a:t>
            </a:r>
            <a:r>
              <a:rPr lang="en-US" sz="3600" b="1" dirty="0" smtClean="0"/>
              <a:t>Volts</a:t>
            </a:r>
            <a:r>
              <a:rPr lang="en-US" sz="3600" dirty="0" smtClean="0"/>
              <a:t> (</a:t>
            </a:r>
            <a:r>
              <a:rPr lang="en-US" sz="3600" b="1" dirty="0" smtClean="0"/>
              <a:t>V</a:t>
            </a:r>
            <a:r>
              <a:rPr lang="en-US" sz="3600" dirty="0" smtClean="0"/>
              <a:t>) , using a </a:t>
            </a:r>
            <a:r>
              <a:rPr lang="en-US" sz="3600" b="1" dirty="0" smtClean="0"/>
              <a:t>Voltmeter.</a:t>
            </a:r>
            <a:endParaRPr lang="en-AU" sz="3600" b="1" dirty="0" smtClean="0"/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4355976" y="548680"/>
            <a:ext cx="418147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5838"/>
              </a:avLst>
            </a:prstTxWarp>
          </a:bodyPr>
          <a:lstStyle/>
          <a:p>
            <a:pPr algn="ctr"/>
            <a:r>
              <a:rPr lang="en-N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Voltage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755576" y="2204864"/>
            <a:ext cx="7762056" cy="269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AU" sz="3400" dirty="0"/>
              <a:t>Voltage is a measure of how </a:t>
            </a:r>
            <a:r>
              <a:rPr lang="en-AU" sz="3400" dirty="0" smtClean="0"/>
              <a:t>much energy is carried or provided by </a:t>
            </a:r>
            <a:r>
              <a:rPr lang="en-AU" sz="3400" dirty="0"/>
              <a:t>the electrons</a:t>
            </a:r>
            <a:r>
              <a:rPr lang="en-AU" sz="3400" dirty="0" smtClean="0"/>
              <a:t>.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AU" sz="3400" dirty="0" smtClean="0"/>
              <a:t>It is also called the electrical potential difference</a:t>
            </a:r>
            <a:endParaRPr lang="en-AU" sz="3400" dirty="0"/>
          </a:p>
        </p:txBody>
      </p:sp>
      <p:grpSp>
        <p:nvGrpSpPr>
          <p:cNvPr id="18438" name="Group 8"/>
          <p:cNvGrpSpPr>
            <a:grpSpLocks/>
          </p:cNvGrpSpPr>
          <p:nvPr/>
        </p:nvGrpSpPr>
        <p:grpSpPr bwMode="auto">
          <a:xfrm>
            <a:off x="5004048" y="5733256"/>
            <a:ext cx="2590800" cy="838200"/>
            <a:chOff x="3360" y="1584"/>
            <a:chExt cx="1632" cy="528"/>
          </a:xfrm>
        </p:grpSpPr>
        <p:grpSp>
          <p:nvGrpSpPr>
            <p:cNvPr id="18439" name="Group 9"/>
            <p:cNvGrpSpPr>
              <a:grpSpLocks/>
            </p:cNvGrpSpPr>
            <p:nvPr/>
          </p:nvGrpSpPr>
          <p:grpSpPr bwMode="auto">
            <a:xfrm>
              <a:off x="3360" y="1584"/>
              <a:ext cx="1632" cy="528"/>
              <a:chOff x="3060" y="2700"/>
              <a:chExt cx="2160" cy="720"/>
            </a:xfrm>
          </p:grpSpPr>
          <p:sp>
            <p:nvSpPr>
              <p:cNvPr id="18441" name="Oval 10"/>
              <p:cNvSpPr>
                <a:spLocks noChangeArrowheads="1"/>
              </p:cNvSpPr>
              <p:nvPr/>
            </p:nvSpPr>
            <p:spPr bwMode="auto">
              <a:xfrm>
                <a:off x="3780" y="2700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 sz="1600" b="1"/>
              </a:p>
            </p:txBody>
          </p:sp>
          <p:sp>
            <p:nvSpPr>
              <p:cNvPr id="18442" name="Line 11"/>
              <p:cNvSpPr>
                <a:spLocks noChangeShapeType="1"/>
              </p:cNvSpPr>
              <p:nvPr/>
            </p:nvSpPr>
            <p:spPr bwMode="auto">
              <a:xfrm>
                <a:off x="306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8443" name="Line 12"/>
              <p:cNvSpPr>
                <a:spLocks noChangeShapeType="1"/>
              </p:cNvSpPr>
              <p:nvPr/>
            </p:nvSpPr>
            <p:spPr bwMode="auto">
              <a:xfrm>
                <a:off x="4500" y="306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18440" name="Text Box 13"/>
            <p:cNvSpPr txBox="1">
              <a:spLocks noChangeArrowheads="1"/>
            </p:cNvSpPr>
            <p:nvPr/>
          </p:nvSpPr>
          <p:spPr bwMode="auto">
            <a:xfrm>
              <a:off x="4013" y="1610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/>
                <a:t>V</a:t>
              </a:r>
              <a:endParaRPr lang="en-AU" sz="3600" b="1" dirty="0"/>
            </a:p>
          </p:txBody>
        </p:sp>
      </p:grpSp>
      <p:pic>
        <p:nvPicPr>
          <p:cNvPr id="12" name="Picture 5" descr="analog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3489325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85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5869681" cy="526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95536" y="188640"/>
            <a:ext cx="3320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Parallel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6" descr="voltmeter_circu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2888" y="908720"/>
            <a:ext cx="3821112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588224" y="1700808"/>
            <a:ext cx="108012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85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8640"/>
            <a:ext cx="5256584" cy="654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689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138864" cy="4495800"/>
          </a:xfrm>
        </p:spPr>
        <p:txBody>
          <a:bodyPr/>
          <a:lstStyle/>
          <a:p>
            <a:pPr eaLnBrk="1" hangingPunct="1"/>
            <a:r>
              <a:rPr lang="es-ES" sz="2800" dirty="0">
                <a:latin typeface="Calibri" pitchFamily="34" charset="0"/>
                <a:cs typeface="Calibri" pitchFamily="34" charset="0"/>
              </a:rPr>
              <a:t>The </a:t>
            </a:r>
            <a:r>
              <a:rPr lang="es-ES" sz="2800" b="1" dirty="0">
                <a:latin typeface="Calibri" pitchFamily="34" charset="0"/>
                <a:cs typeface="Calibri" pitchFamily="34" charset="0"/>
              </a:rPr>
              <a:t>electrical resistance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an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object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is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a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measure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its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opposition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flow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2800" dirty="0" err="1" smtClean="0">
                <a:latin typeface="Calibri" pitchFamily="34" charset="0"/>
                <a:cs typeface="Calibri" pitchFamily="34" charset="0"/>
              </a:rPr>
              <a:t>electric</a:t>
            </a:r>
            <a:r>
              <a:rPr lang="es-E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current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. </a:t>
            </a:r>
          </a:p>
          <a:p>
            <a:pPr eaLnBrk="1" hangingPunct="1"/>
            <a:r>
              <a:rPr lang="es-ES" sz="2800" dirty="0">
                <a:latin typeface="Calibri" pitchFamily="34" charset="0"/>
                <a:cs typeface="Calibri" pitchFamily="34" charset="0"/>
              </a:rPr>
              <a:t>Resistance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is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2800" dirty="0" err="1">
                <a:latin typeface="Calibri" pitchFamily="34" charset="0"/>
                <a:cs typeface="Calibri" pitchFamily="34" charset="0"/>
              </a:rPr>
              <a:t>measured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in </a:t>
            </a:r>
            <a:r>
              <a:rPr lang="es-ES" sz="2800" b="1" dirty="0" err="1">
                <a:latin typeface="Calibri" pitchFamily="34" charset="0"/>
                <a:cs typeface="Calibri" pitchFamily="34" charset="0"/>
              </a:rPr>
              <a:t>Ohms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800" dirty="0">
                <a:latin typeface="Calibri" pitchFamily="34" charset="0"/>
                <a:cs typeface="Calibri" pitchFamily="34" charset="0"/>
              </a:rPr>
              <a:t>Ω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) </a:t>
            </a:r>
            <a:endParaRPr lang="es-ES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N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Electrical energy </a:t>
            </a:r>
            <a:r>
              <a:rPr lang="en-NZ" sz="2800" dirty="0">
                <a:latin typeface="Calibri" pitchFamily="34" charset="0"/>
                <a:cs typeface="Calibri" pitchFamily="34" charset="0"/>
              </a:rPr>
              <a:t>is required to push current through the resistor. This electrical energy is dissipated, </a:t>
            </a:r>
            <a:r>
              <a:rPr lang="en-N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heating</a:t>
            </a:r>
            <a:r>
              <a:rPr lang="en-NZ" sz="2800" dirty="0">
                <a:latin typeface="Calibri" pitchFamily="34" charset="0"/>
                <a:cs typeface="Calibri" pitchFamily="34" charset="0"/>
              </a:rPr>
              <a:t> the resistor in the process.</a:t>
            </a:r>
          </a:p>
          <a:p>
            <a:pPr eaLnBrk="1" hangingPunct="1">
              <a:lnSpc>
                <a:spcPct val="120000"/>
              </a:lnSpc>
            </a:pPr>
            <a:r>
              <a:rPr lang="en-NZ" sz="2800" dirty="0">
                <a:latin typeface="Calibri" pitchFamily="34" charset="0"/>
                <a:cs typeface="Calibri" pitchFamily="34" charset="0"/>
              </a:rPr>
              <a:t>A resistor can also convert electrical energy into: </a:t>
            </a:r>
            <a:r>
              <a:rPr lang="en-AU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Light</a:t>
            </a:r>
            <a:r>
              <a:rPr lang="en-AU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AU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Mechanical</a:t>
            </a:r>
            <a:r>
              <a:rPr lang="en-AU" sz="2800" dirty="0">
                <a:latin typeface="Calibri" pitchFamily="34" charset="0"/>
                <a:cs typeface="Calibri" pitchFamily="34" charset="0"/>
              </a:rPr>
              <a:t> and </a:t>
            </a:r>
            <a:r>
              <a:rPr lang="en-AU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Sound</a:t>
            </a:r>
            <a:r>
              <a:rPr lang="en-AU" sz="2800" dirty="0">
                <a:latin typeface="Calibri" pitchFamily="34" charset="0"/>
                <a:cs typeface="Calibri" pitchFamily="34" charset="0"/>
              </a:rPr>
              <a:t> energy 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s-E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1600200" y="381000"/>
            <a:ext cx="418147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5838"/>
              </a:avLst>
            </a:prstTxWarp>
          </a:bodyPr>
          <a:lstStyle/>
          <a:p>
            <a:pPr algn="ctr"/>
            <a:r>
              <a:rPr lang="en-N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Resistance</a:t>
            </a:r>
          </a:p>
        </p:txBody>
      </p:sp>
      <p:pic>
        <p:nvPicPr>
          <p:cNvPr id="20484" name="Picture 5" descr="E:\Documents and Settings\Ian\My Documents\My Pictures\lightbul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1"/>
            <a:ext cx="1385954" cy="165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965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Conductors and Resistance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Conductivity is related to resistance</a:t>
            </a:r>
          </a:p>
          <a:p>
            <a:endParaRPr lang="en-GB" dirty="0" smtClean="0"/>
          </a:p>
          <a:p>
            <a:r>
              <a:rPr lang="en-GB" dirty="0" smtClean="0"/>
              <a:t>Materials that are good conductors have a low resistance.</a:t>
            </a:r>
          </a:p>
          <a:p>
            <a:endParaRPr lang="en-GB" dirty="0" smtClean="0"/>
          </a:p>
          <a:p>
            <a:r>
              <a:rPr lang="en-GB" dirty="0" smtClean="0"/>
              <a:t>Materials that are good insulators have a high resistance.</a:t>
            </a:r>
          </a:p>
        </p:txBody>
      </p:sp>
    </p:spTree>
    <p:extLst>
      <p:ext uri="{BB962C8B-B14F-4D97-AF65-F5344CB8AC3E}">
        <p14:creationId xmlns:p14="http://schemas.microsoft.com/office/powerpoint/2010/main" val="154751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/>
          </p:cNvSpPr>
          <p:nvPr/>
        </p:nvSpPr>
        <p:spPr bwMode="auto">
          <a:xfrm>
            <a:off x="381000" y="533400"/>
            <a:ext cx="83820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5838"/>
              </a:avLst>
            </a:prstTxWarp>
          </a:bodyPr>
          <a:lstStyle/>
          <a:p>
            <a:pPr algn="ctr"/>
            <a:r>
              <a:rPr lang="en-N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Quantities - Symbols &amp; units</a:t>
            </a:r>
          </a:p>
        </p:txBody>
      </p:sp>
      <p:graphicFrame>
        <p:nvGraphicFramePr>
          <p:cNvPr id="6239" name="Group 95"/>
          <p:cNvGraphicFramePr>
            <a:graphicFrameLocks noGrp="1"/>
          </p:cNvGraphicFramePr>
          <p:nvPr/>
        </p:nvGraphicFramePr>
        <p:xfrm>
          <a:off x="1295400" y="2362200"/>
          <a:ext cx="6858000" cy="3657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Quantity</a:t>
                      </a:r>
                      <a:endParaRPr kumimoji="0" lang="en-A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  <a:endParaRPr kumimoji="0" lang="en-A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Unit</a:t>
                      </a:r>
                      <a:endParaRPr kumimoji="0" lang="en-A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  <a:endParaRPr kumimoji="0" lang="en-A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Current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Amperes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Voltage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Volts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Resistance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Ohms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03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Rules for Series &amp; Parallel Circuits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ES" b="1" dirty="0" smtClean="0"/>
              <a:t>Series</a:t>
            </a:r>
          </a:p>
          <a:p>
            <a:pPr eaLnBrk="1" hangingPunct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/>
              <a:t>current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throughout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circuit</a:t>
            </a:r>
            <a:r>
              <a:rPr lang="es-ES" dirty="0" smtClean="0"/>
              <a:t>.</a:t>
            </a:r>
          </a:p>
          <a:p>
            <a:pPr eaLnBrk="1" hangingPunct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/>
              <a:t>voltages</a:t>
            </a:r>
            <a:r>
              <a:rPr lang="es-ES" dirty="0" smtClean="0"/>
              <a:t> </a:t>
            </a:r>
            <a:r>
              <a:rPr lang="es-ES" dirty="0" err="1" smtClean="0"/>
              <a:t>across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component</a:t>
            </a:r>
            <a:r>
              <a:rPr lang="es-ES" dirty="0" smtClean="0"/>
              <a:t>, </a:t>
            </a:r>
            <a:r>
              <a:rPr lang="es-ES" b="1" dirty="0" err="1" smtClean="0"/>
              <a:t>add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total </a:t>
            </a:r>
            <a:r>
              <a:rPr lang="es-ES" dirty="0" err="1" smtClean="0"/>
              <a:t>voltage</a:t>
            </a:r>
            <a:r>
              <a:rPr lang="es-ES" dirty="0" smtClean="0"/>
              <a:t>.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ES" b="1" dirty="0" err="1" smtClean="0"/>
              <a:t>Parallel</a:t>
            </a:r>
            <a:endParaRPr lang="es-ES" b="1" dirty="0" smtClean="0"/>
          </a:p>
          <a:p>
            <a:pPr eaLnBrk="1" hangingPunct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/>
              <a:t>currents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branch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circuit</a:t>
            </a:r>
            <a:r>
              <a:rPr lang="es-ES" dirty="0" smtClean="0"/>
              <a:t> </a:t>
            </a:r>
            <a:r>
              <a:rPr lang="es-ES" b="1" dirty="0" err="1" smtClean="0"/>
              <a:t>add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total </a:t>
            </a:r>
            <a:r>
              <a:rPr lang="es-ES" dirty="0" err="1" smtClean="0"/>
              <a:t>current</a:t>
            </a:r>
            <a:r>
              <a:rPr lang="es-ES" dirty="0" smtClean="0"/>
              <a:t>.</a:t>
            </a:r>
          </a:p>
          <a:p>
            <a:pPr eaLnBrk="1" hangingPunct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/>
              <a:t>voltage</a:t>
            </a:r>
            <a:r>
              <a:rPr lang="es-ES" dirty="0" smtClean="0"/>
              <a:t> </a:t>
            </a:r>
            <a:r>
              <a:rPr lang="es-ES" dirty="0" err="1" smtClean="0"/>
              <a:t>across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branch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circuit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err="1" smtClean="0"/>
              <a:t>same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654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281</Words>
  <Application>Microsoft Macintosh PowerPoint</Application>
  <PresentationFormat>On-screen Show (4:3)</PresentationFormat>
  <Paragraphs>53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Conductors and Resistance</vt:lpstr>
      <vt:lpstr>PowerPoint Presentation</vt:lpstr>
      <vt:lpstr>Rules for Series &amp; Parallel Circuits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Ohms Law</dc:title>
  <dc:creator>Stephanie Commins</dc:creator>
  <cp:lastModifiedBy>Stephanie Commins</cp:lastModifiedBy>
  <cp:revision>9</cp:revision>
  <dcterms:created xsi:type="dcterms:W3CDTF">2015-02-08T18:50:37Z</dcterms:created>
  <dcterms:modified xsi:type="dcterms:W3CDTF">2015-02-09T07:32:06Z</dcterms:modified>
</cp:coreProperties>
</file>